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1" r:id="rId2"/>
    <p:sldId id="315" r:id="rId3"/>
    <p:sldId id="283" r:id="rId4"/>
    <p:sldId id="288" r:id="rId5"/>
    <p:sldId id="289" r:id="rId6"/>
    <p:sldId id="290" r:id="rId7"/>
    <p:sldId id="285" r:id="rId8"/>
    <p:sldId id="292" r:id="rId9"/>
    <p:sldId id="291" r:id="rId10"/>
    <p:sldId id="307" r:id="rId11"/>
    <p:sldId id="308" r:id="rId12"/>
    <p:sldId id="294" r:id="rId13"/>
    <p:sldId id="309" r:id="rId14"/>
    <p:sldId id="314" r:id="rId15"/>
    <p:sldId id="295" r:id="rId16"/>
    <p:sldId id="296" r:id="rId17"/>
    <p:sldId id="318" r:id="rId18"/>
    <p:sldId id="319" r:id="rId19"/>
    <p:sldId id="320" r:id="rId20"/>
    <p:sldId id="333" r:id="rId21"/>
    <p:sldId id="298" r:id="rId22"/>
    <p:sldId id="323" r:id="rId23"/>
    <p:sldId id="324" r:id="rId24"/>
    <p:sldId id="321" r:id="rId25"/>
    <p:sldId id="322" r:id="rId26"/>
    <p:sldId id="329" r:id="rId27"/>
    <p:sldId id="326" r:id="rId28"/>
    <p:sldId id="327" r:id="rId29"/>
    <p:sldId id="328" r:id="rId30"/>
    <p:sldId id="303" r:id="rId31"/>
    <p:sldId id="331" r:id="rId32"/>
    <p:sldId id="330" r:id="rId33"/>
    <p:sldId id="332" r:id="rId3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itchFamily="-7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itchFamily="-7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itchFamily="-7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itchFamily="-7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itchFamily="-7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UOS Stephenson" pitchFamily="-7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UOS Stephenson" pitchFamily="-7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UOS Stephenson" pitchFamily="-7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UOS Stephenson" pitchFamily="-7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2A196F"/>
    <a:srgbClr val="0099CC"/>
    <a:srgbClr val="0099FF"/>
    <a:srgbClr val="3366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5" autoAdjust="0"/>
    <p:restoredTop sz="94570" autoAdjust="0"/>
  </p:normalViewPr>
  <p:slideViewPr>
    <p:cSldViewPr showGuides="1">
      <p:cViewPr>
        <p:scale>
          <a:sx n="66" d="100"/>
          <a:sy n="66" d="100"/>
        </p:scale>
        <p:origin x="-128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Local%20Settings\Temp\Data_Sheffield_NHSD_2012_03_09-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ANGSETT\SCHARR\projects\Programme\3dn\Data%20collection\Pop%20survey\Data%20from%202020\2011\ready%20to%20merge\final%20merge%20all%20data\graphs%20for%20repor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Local%20Settings\Temp\01.111_Minimum-data-set_National_Feb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Local%20Settings\Temp\01.111_Minimum-data-set_National_Fe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Number of calls each</a:t>
            </a:r>
            <a:r>
              <a:rPr lang="en-GB" baseline="0"/>
              <a:t> month for each pilot site</a:t>
            </a:r>
            <a:endParaRPr lang="en-GB"/>
          </a:p>
        </c:rich>
      </c:tx>
      <c:layout/>
    </c:title>
    <c:plotArea>
      <c:layout/>
      <c:lineChart>
        <c:grouping val="standard"/>
        <c:ser>
          <c:idx val="1"/>
          <c:order val="1"/>
          <c:tx>
            <c:v>Notts</c:v>
          </c:tx>
          <c:spPr>
            <a:ln>
              <a:solidFill>
                <a:srgbClr val="000066"/>
              </a:solidFill>
            </a:ln>
          </c:spPr>
          <c:marker>
            <c:spPr>
              <a:solidFill>
                <a:srgbClr val="2A196F"/>
              </a:solidFill>
              <a:ln>
                <a:solidFill>
                  <a:srgbClr val="000066"/>
                </a:solidFill>
              </a:ln>
            </c:spPr>
          </c:marker>
          <c:cat>
            <c:strRef>
              <c:f>data!$B$16:$B$31</c:f>
              <c:strCache>
                <c:ptCount val="16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  <c:pt idx="12">
                  <c:v>AUGUST</c:v>
                </c:pt>
                <c:pt idx="13">
                  <c:v>SEPTEMBER</c:v>
                </c:pt>
                <c:pt idx="14">
                  <c:v>OCTOBER</c:v>
                </c:pt>
                <c:pt idx="15">
                  <c:v>NOVEMBER</c:v>
                </c:pt>
              </c:strCache>
            </c:strRef>
          </c:cat>
          <c:val>
            <c:numRef>
              <c:f>(data!$H$58:$H$61,data!$H$4:$H$15)</c:f>
              <c:numCache>
                <c:formatCode>General</c:formatCode>
                <c:ptCount val="16"/>
                <c:pt idx="4" formatCode="##########0">
                  <c:v>5782</c:v>
                </c:pt>
                <c:pt idx="5" formatCode="##########0">
                  <c:v>5865</c:v>
                </c:pt>
                <c:pt idx="6" formatCode="##########0">
                  <c:v>3567</c:v>
                </c:pt>
                <c:pt idx="7" formatCode="##########0">
                  <c:v>4942</c:v>
                </c:pt>
                <c:pt idx="8" formatCode="##########0">
                  <c:v>5797</c:v>
                </c:pt>
                <c:pt idx="9" formatCode="##########0">
                  <c:v>4576</c:v>
                </c:pt>
                <c:pt idx="10" formatCode="##########0">
                  <c:v>3835</c:v>
                </c:pt>
                <c:pt idx="11" formatCode="##########0">
                  <c:v>4628</c:v>
                </c:pt>
                <c:pt idx="12" formatCode="##########0">
                  <c:v>4076</c:v>
                </c:pt>
                <c:pt idx="13" formatCode="##########0">
                  <c:v>4711</c:v>
                </c:pt>
                <c:pt idx="14" formatCode="##########0">
                  <c:v>4513</c:v>
                </c:pt>
                <c:pt idx="15" formatCode="##########0">
                  <c:v>6105</c:v>
                </c:pt>
              </c:numCache>
            </c:numRef>
          </c:val>
        </c:ser>
        <c:ser>
          <c:idx val="2"/>
          <c:order val="2"/>
          <c:tx>
            <c:strRef>
              <c:f>data!$D$32</c:f>
              <c:strCache>
                <c:ptCount val="1"/>
                <c:pt idx="0">
                  <c:v>Luton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strRef>
              <c:f>data!$B$16:$B$31</c:f>
              <c:strCache>
                <c:ptCount val="16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  <c:pt idx="12">
                  <c:v>AUGUST</c:v>
                </c:pt>
                <c:pt idx="13">
                  <c:v>SEPTEMBER</c:v>
                </c:pt>
                <c:pt idx="14">
                  <c:v>OCTOBER</c:v>
                </c:pt>
                <c:pt idx="15">
                  <c:v>NOVEMBER</c:v>
                </c:pt>
              </c:strCache>
            </c:strRef>
          </c:cat>
          <c:val>
            <c:numRef>
              <c:f>(data!$H$58:$H$61,data!$H$32:$H$43)</c:f>
              <c:numCache>
                <c:formatCode>General</c:formatCode>
                <c:ptCount val="16"/>
                <c:pt idx="4" formatCode="##########0">
                  <c:v>4251</c:v>
                </c:pt>
                <c:pt idx="5" formatCode="##########0">
                  <c:v>3239</c:v>
                </c:pt>
                <c:pt idx="6" formatCode="##########0">
                  <c:v>2410</c:v>
                </c:pt>
                <c:pt idx="7" formatCode="##########0">
                  <c:v>2980</c:v>
                </c:pt>
                <c:pt idx="8" formatCode="##########0">
                  <c:v>3442</c:v>
                </c:pt>
                <c:pt idx="9" formatCode="##########0">
                  <c:v>3188</c:v>
                </c:pt>
                <c:pt idx="10" formatCode="##########0">
                  <c:v>2730</c:v>
                </c:pt>
                <c:pt idx="11" formatCode="##########0">
                  <c:v>2896</c:v>
                </c:pt>
                <c:pt idx="12" formatCode="##########0">
                  <c:v>3082</c:v>
                </c:pt>
                <c:pt idx="13" formatCode="##########0">
                  <c:v>3052</c:v>
                </c:pt>
                <c:pt idx="14" formatCode="##########0">
                  <c:v>3432</c:v>
                </c:pt>
                <c:pt idx="15" formatCode="##########0">
                  <c:v>3508</c:v>
                </c:pt>
              </c:numCache>
            </c:numRef>
          </c:val>
        </c:ser>
        <c:ser>
          <c:idx val="3"/>
          <c:order val="3"/>
          <c:tx>
            <c:strRef>
              <c:f>data!$D$44</c:f>
              <c:strCache>
                <c:ptCount val="1"/>
                <c:pt idx="0">
                  <c:v>Lincolnshire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data!$B$16:$B$31</c:f>
              <c:strCache>
                <c:ptCount val="16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  <c:pt idx="12">
                  <c:v>AUGUST</c:v>
                </c:pt>
                <c:pt idx="13">
                  <c:v>SEPTEMBER</c:v>
                </c:pt>
                <c:pt idx="14">
                  <c:v>OCTOBER</c:v>
                </c:pt>
                <c:pt idx="15">
                  <c:v>NOVEMBER</c:v>
                </c:pt>
              </c:strCache>
            </c:strRef>
          </c:cat>
          <c:val>
            <c:numRef>
              <c:f>(data!$H$58:$H$61,data!$H$44:$H$55)</c:f>
              <c:numCache>
                <c:formatCode>General</c:formatCode>
                <c:ptCount val="16"/>
                <c:pt idx="4" formatCode="##########0">
                  <c:v>4320</c:v>
                </c:pt>
                <c:pt idx="5" formatCode="##########0">
                  <c:v>3623</c:v>
                </c:pt>
                <c:pt idx="6" formatCode="##########0">
                  <c:v>2682</c:v>
                </c:pt>
                <c:pt idx="7" formatCode="##########0">
                  <c:v>4909</c:v>
                </c:pt>
                <c:pt idx="8" formatCode="##########0">
                  <c:v>12184</c:v>
                </c:pt>
                <c:pt idx="9" formatCode="##########0">
                  <c:v>10678</c:v>
                </c:pt>
                <c:pt idx="10" formatCode="##########0">
                  <c:v>9390</c:v>
                </c:pt>
                <c:pt idx="11" formatCode="##########0">
                  <c:v>11038</c:v>
                </c:pt>
                <c:pt idx="12" formatCode="##########0">
                  <c:v>10499</c:v>
                </c:pt>
                <c:pt idx="13" formatCode="##########0">
                  <c:v>10272</c:v>
                </c:pt>
                <c:pt idx="14" formatCode="##########0">
                  <c:v>11676</c:v>
                </c:pt>
                <c:pt idx="15" formatCode="##########0">
                  <c:v>11340</c:v>
                </c:pt>
              </c:numCache>
            </c:numRef>
          </c:val>
        </c:ser>
        <c:ser>
          <c:idx val="0"/>
          <c:order val="0"/>
          <c:tx>
            <c:strRef>
              <c:f>data!$D$16</c:f>
              <c:strCache>
                <c:ptCount val="1"/>
                <c:pt idx="0">
                  <c:v>County Durham &amp; Darlington</c:v>
                </c:pt>
              </c:strCache>
            </c:strRef>
          </c:tx>
          <c:cat>
            <c:strRef>
              <c:f>data!$B$16:$B$31</c:f>
              <c:strCache>
                <c:ptCount val="16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  <c:pt idx="12">
                  <c:v>AUGUST</c:v>
                </c:pt>
                <c:pt idx="13">
                  <c:v>SEPTEMBER</c:v>
                </c:pt>
                <c:pt idx="14">
                  <c:v>OCTOBER</c:v>
                </c:pt>
                <c:pt idx="15">
                  <c:v>NOVEMBER</c:v>
                </c:pt>
              </c:strCache>
            </c:strRef>
          </c:cat>
          <c:val>
            <c:numRef>
              <c:f>data!$H$16:$H$31</c:f>
              <c:numCache>
                <c:formatCode>##########0</c:formatCode>
                <c:ptCount val="16"/>
                <c:pt idx="0">
                  <c:v>14972</c:v>
                </c:pt>
                <c:pt idx="1">
                  <c:v>14781</c:v>
                </c:pt>
                <c:pt idx="2">
                  <c:v>14489</c:v>
                </c:pt>
                <c:pt idx="3">
                  <c:v>14148</c:v>
                </c:pt>
                <c:pt idx="4">
                  <c:v>25420</c:v>
                </c:pt>
                <c:pt idx="5">
                  <c:v>21733</c:v>
                </c:pt>
                <c:pt idx="6">
                  <c:v>15195</c:v>
                </c:pt>
                <c:pt idx="7">
                  <c:v>18322</c:v>
                </c:pt>
                <c:pt idx="8">
                  <c:v>18870</c:v>
                </c:pt>
                <c:pt idx="9">
                  <c:v>17588</c:v>
                </c:pt>
                <c:pt idx="10">
                  <c:v>17677</c:v>
                </c:pt>
                <c:pt idx="11">
                  <c:v>16438</c:v>
                </c:pt>
                <c:pt idx="12">
                  <c:v>17806</c:v>
                </c:pt>
                <c:pt idx="13">
                  <c:v>15488</c:v>
                </c:pt>
                <c:pt idx="14">
                  <c:v>16971</c:v>
                </c:pt>
                <c:pt idx="15">
                  <c:v>15676</c:v>
                </c:pt>
              </c:numCache>
            </c:numRef>
          </c:val>
        </c:ser>
        <c:marker val="1"/>
        <c:axId val="53451776"/>
        <c:axId val="54104832"/>
      </c:lineChart>
      <c:catAx>
        <c:axId val="53451776"/>
        <c:scaling>
          <c:orientation val="minMax"/>
        </c:scaling>
        <c:axPos val="b"/>
        <c:tickLblPos val="nextTo"/>
        <c:crossAx val="54104832"/>
        <c:crosses val="autoZero"/>
        <c:auto val="1"/>
        <c:lblAlgn val="ctr"/>
        <c:lblOffset val="100"/>
      </c:catAx>
      <c:valAx>
        <c:axId val="54104832"/>
        <c:scaling>
          <c:orientation val="minMax"/>
        </c:scaling>
        <c:axPos val="l"/>
        <c:majorGridlines/>
        <c:numFmt formatCode="General" sourceLinked="1"/>
        <c:tickLblPos val="nextTo"/>
        <c:crossAx val="53451776"/>
        <c:crosses val="autoZero"/>
        <c:crossBetween val="between"/>
      </c:valAx>
    </c:plotArea>
    <c:legend>
      <c:legendPos val="r"/>
      <c:layout/>
    </c:legend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dk2" tx1="lt1" bg2="dk1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Domains!$A$31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outerShdw blurRad="50800" dist="50800" dir="1200000" algn="ctr" rotWithShape="0">
                <a:srgbClr val="000000">
                  <a:alpha val="43137"/>
                </a:srgbClr>
              </a:outerShdw>
            </a:effectLst>
          </c:spPr>
          <c:cat>
            <c:strRef>
              <c:f>Domains!$B$30:$I$30</c:f>
              <c:strCache>
                <c:ptCount val="8"/>
                <c:pt idx="0">
                  <c:v>NHS 111: Durham &amp; Darlington</c:v>
                </c:pt>
                <c:pt idx="1">
                  <c:v>Control: North of Tyne</c:v>
                </c:pt>
                <c:pt idx="2">
                  <c:v>NHS 111: Nottingham</c:v>
                </c:pt>
                <c:pt idx="3">
                  <c:v>Control: Leicester</c:v>
                </c:pt>
                <c:pt idx="4">
                  <c:v>NHS 111: Lincolnshire</c:v>
                </c:pt>
                <c:pt idx="5">
                  <c:v>Control: Norfolk</c:v>
                </c:pt>
                <c:pt idx="6">
                  <c:v>NHS 111: Luton</c:v>
                </c:pt>
                <c:pt idx="7">
                  <c:v>Control: Leicester</c:v>
                </c:pt>
              </c:strCache>
            </c:strRef>
          </c:cat>
          <c:val>
            <c:numRef>
              <c:f>Domains!$B$31:$I$31</c:f>
              <c:numCache>
                <c:formatCode>General</c:formatCode>
                <c:ptCount val="8"/>
                <c:pt idx="0">
                  <c:v>4.25</c:v>
                </c:pt>
                <c:pt idx="1">
                  <c:v>4.2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4.22</c:v>
                </c:pt>
                <c:pt idx="5">
                  <c:v>4.0999999999999996</c:v>
                </c:pt>
                <c:pt idx="6">
                  <c:v>4.2</c:v>
                </c:pt>
                <c:pt idx="7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Domains!$A$32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strRef>
              <c:f>Domains!$B$30:$I$30</c:f>
              <c:strCache>
                <c:ptCount val="8"/>
                <c:pt idx="0">
                  <c:v>NHS 111: Durham &amp; Darlington</c:v>
                </c:pt>
                <c:pt idx="1">
                  <c:v>Control: North of Tyne</c:v>
                </c:pt>
                <c:pt idx="2">
                  <c:v>NHS 111: Nottingham</c:v>
                </c:pt>
                <c:pt idx="3">
                  <c:v>Control: Leicester</c:v>
                </c:pt>
                <c:pt idx="4">
                  <c:v>NHS 111: Lincolnshire</c:v>
                </c:pt>
                <c:pt idx="5">
                  <c:v>Control: Norfolk</c:v>
                </c:pt>
                <c:pt idx="6">
                  <c:v>NHS 111: Luton</c:v>
                </c:pt>
                <c:pt idx="7">
                  <c:v>Control: Leicester</c:v>
                </c:pt>
              </c:strCache>
            </c:strRef>
          </c:cat>
          <c:val>
            <c:numRef>
              <c:f>Domains!$B$32:$I$32</c:f>
              <c:numCache>
                <c:formatCode>General</c:formatCode>
                <c:ptCount val="8"/>
                <c:pt idx="0">
                  <c:v>4.28</c:v>
                </c:pt>
                <c:pt idx="1">
                  <c:v>4.33</c:v>
                </c:pt>
                <c:pt idx="2">
                  <c:v>4.1599999999999975</c:v>
                </c:pt>
                <c:pt idx="3">
                  <c:v>4.22</c:v>
                </c:pt>
                <c:pt idx="4">
                  <c:v>4.0999999999999996</c:v>
                </c:pt>
                <c:pt idx="5">
                  <c:v>4.1599999999999975</c:v>
                </c:pt>
                <c:pt idx="6">
                  <c:v>4.1499999999999995</c:v>
                </c:pt>
                <c:pt idx="7">
                  <c:v>4.22</c:v>
                </c:pt>
              </c:numCache>
            </c:numRef>
          </c:val>
        </c:ser>
        <c:axId val="54122752"/>
        <c:axId val="54128640"/>
      </c:barChart>
      <c:catAx>
        <c:axId val="54122752"/>
        <c:scaling>
          <c:orientation val="minMax"/>
        </c:scaling>
        <c:axPos val="b"/>
        <c:tickLblPos val="nextTo"/>
        <c:crossAx val="54128640"/>
        <c:crosses val="autoZero"/>
        <c:auto val="1"/>
        <c:lblAlgn val="ctr"/>
        <c:lblOffset val="100"/>
      </c:catAx>
      <c:valAx>
        <c:axId val="54128640"/>
        <c:scaling>
          <c:orientation val="minMax"/>
          <c:max val="5"/>
          <c:min val="0"/>
        </c:scaling>
        <c:axPos val="l"/>
        <c:majorGridlines/>
        <c:numFmt formatCode="General" sourceLinked="1"/>
        <c:tickLblPos val="nextTo"/>
        <c:crossAx val="541227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algn="ctr"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 dirty="0" smtClean="0">
                <a:solidFill>
                  <a:schemeClr val="tx1"/>
                </a:solidFill>
              </a:rPr>
              <a:t>Dispositions </a:t>
            </a:r>
            <a:r>
              <a:rPr lang="en-GB" dirty="0">
                <a:solidFill>
                  <a:schemeClr val="tx1"/>
                </a:solidFill>
              </a:rPr>
              <a:t>immediately following NHS111 calls - individual </a:t>
            </a:r>
            <a:r>
              <a:rPr lang="en-GB" dirty="0" smtClean="0">
                <a:solidFill>
                  <a:schemeClr val="tx1"/>
                </a:solidFill>
              </a:rPr>
              <a:t>sites</a:t>
            </a:r>
            <a:r>
              <a:rPr lang="en-GB" baseline="0" dirty="0" smtClean="0">
                <a:solidFill>
                  <a:schemeClr val="tx1"/>
                </a:solidFill>
              </a:rPr>
              <a:t> - </a:t>
            </a:r>
            <a:r>
              <a:rPr lang="en-GB" dirty="0" smtClean="0">
                <a:solidFill>
                  <a:schemeClr val="tx1"/>
                </a:solidFill>
              </a:rPr>
              <a:t>Data </a:t>
            </a:r>
            <a:r>
              <a:rPr lang="en-GB" dirty="0">
                <a:solidFill>
                  <a:schemeClr val="tx1"/>
                </a:solidFill>
              </a:rPr>
              <a:t>to February 2013</a:t>
            </a:r>
          </a:p>
        </c:rich>
      </c:tx>
      <c:layout>
        <c:manualLayout>
          <c:xMode val="edge"/>
          <c:yMode val="edge"/>
          <c:x val="0.17275245192976568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1013443640124093E-2"/>
          <c:y val="9.6610169491525427E-2"/>
          <c:w val="0.9203722854188211"/>
          <c:h val="0.75404694617264745"/>
        </c:manualLayout>
      </c:layout>
      <c:barChart>
        <c:barDir val="bar"/>
        <c:grouping val="stacked"/>
        <c:ser>
          <c:idx val="0"/>
          <c:order val="0"/>
          <c:tx>
            <c:strRef>
              <c:f>'Providers-indicators'!$I$28</c:f>
              <c:strCache>
                <c:ptCount val="1"/>
                <c:pt idx="0">
                  <c:v>% Ambulance dispatches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'Providers-indicators'!$C$5:$H$5</c:f>
              <c:strCache>
                <c:ptCount val="6"/>
                <c:pt idx="0">
                  <c:v>North</c:v>
                </c:pt>
                <c:pt idx="1">
                  <c:v>M&amp;E</c:v>
                </c:pt>
                <c:pt idx="2">
                  <c:v>South</c:v>
                </c:pt>
                <c:pt idx="3">
                  <c:v>London</c:v>
                </c:pt>
                <c:pt idx="5">
                  <c:v>All sites</c:v>
                </c:pt>
              </c:strCache>
            </c:strRef>
          </c:cat>
          <c:val>
            <c:numRef>
              <c:f>'Providers-indicators'!$C$28:$H$28</c:f>
              <c:numCache>
                <c:formatCode>0%</c:formatCode>
                <c:ptCount val="6"/>
                <c:pt idx="0">
                  <c:v>0.10818586936808562</c:v>
                </c:pt>
                <c:pt idx="1">
                  <c:v>9.5003834077810906E-2</c:v>
                </c:pt>
                <c:pt idx="2">
                  <c:v>8.7145483924890008E-2</c:v>
                </c:pt>
                <c:pt idx="3">
                  <c:v>0.10527561073393245</c:v>
                </c:pt>
                <c:pt idx="5">
                  <c:v>0.10061260545006193</c:v>
                </c:pt>
              </c:numCache>
            </c:numRef>
          </c:val>
        </c:ser>
        <c:ser>
          <c:idx val="1"/>
          <c:order val="1"/>
          <c:tx>
            <c:strRef>
              <c:f>'Providers-indicators'!$I$29</c:f>
              <c:strCache>
                <c:ptCount val="1"/>
                <c:pt idx="0">
                  <c:v>% Recommended to attend A&amp;E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'Providers-indicators'!$C$5:$H$5</c:f>
              <c:strCache>
                <c:ptCount val="6"/>
                <c:pt idx="0">
                  <c:v>North</c:v>
                </c:pt>
                <c:pt idx="1">
                  <c:v>M&amp;E</c:v>
                </c:pt>
                <c:pt idx="2">
                  <c:v>South</c:v>
                </c:pt>
                <c:pt idx="3">
                  <c:v>London</c:v>
                </c:pt>
                <c:pt idx="5">
                  <c:v>All sites</c:v>
                </c:pt>
              </c:strCache>
            </c:strRef>
          </c:cat>
          <c:val>
            <c:numRef>
              <c:f>'Providers-indicators'!$C$29:$H$29</c:f>
              <c:numCache>
                <c:formatCode>0%</c:formatCode>
                <c:ptCount val="6"/>
                <c:pt idx="0">
                  <c:v>6.0648495997098234E-2</c:v>
                </c:pt>
                <c:pt idx="1">
                  <c:v>4.9194843659709664E-2</c:v>
                </c:pt>
                <c:pt idx="2">
                  <c:v>3.8465110231979377E-2</c:v>
                </c:pt>
                <c:pt idx="3">
                  <c:v>4.2680722693604456E-2</c:v>
                </c:pt>
                <c:pt idx="5">
                  <c:v>5.2642256851454121E-2</c:v>
                </c:pt>
              </c:numCache>
            </c:numRef>
          </c:val>
        </c:ser>
        <c:ser>
          <c:idx val="2"/>
          <c:order val="2"/>
          <c:tx>
            <c:strRef>
              <c:f>'Providers-indicators'!$I$30</c:f>
              <c:strCache>
                <c:ptCount val="1"/>
                <c:pt idx="0">
                  <c:v>% Recommended to attend primary and community care</c:v>
                </c:pt>
              </c:strCache>
            </c:strRef>
          </c:tx>
          <c:spPr>
            <a:solidFill>
              <a:srgbClr val="9933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'Providers-indicators'!$C$5:$H$5</c:f>
              <c:strCache>
                <c:ptCount val="6"/>
                <c:pt idx="0">
                  <c:v>North</c:v>
                </c:pt>
                <c:pt idx="1">
                  <c:v>M&amp;E</c:v>
                </c:pt>
                <c:pt idx="2">
                  <c:v>South</c:v>
                </c:pt>
                <c:pt idx="3">
                  <c:v>London</c:v>
                </c:pt>
                <c:pt idx="5">
                  <c:v>All sites</c:v>
                </c:pt>
              </c:strCache>
            </c:strRef>
          </c:cat>
          <c:val>
            <c:numRef>
              <c:f>'Providers-indicators'!$C$30:$H$30</c:f>
              <c:numCache>
                <c:formatCode>0%</c:formatCode>
                <c:ptCount val="6"/>
                <c:pt idx="0">
                  <c:v>0.49452289038008179</c:v>
                </c:pt>
                <c:pt idx="1">
                  <c:v>0.46731256413016997</c:v>
                </c:pt>
                <c:pt idx="2">
                  <c:v>0.50471759439832098</c:v>
                </c:pt>
                <c:pt idx="3">
                  <c:v>0.45480536039381447</c:v>
                </c:pt>
                <c:pt idx="5">
                  <c:v>0.47922254668175052</c:v>
                </c:pt>
              </c:numCache>
            </c:numRef>
          </c:val>
        </c:ser>
        <c:ser>
          <c:idx val="3"/>
          <c:order val="3"/>
          <c:tx>
            <c:strRef>
              <c:f>'Providers-indicators'!$I$34</c:f>
              <c:strCache>
                <c:ptCount val="1"/>
                <c:pt idx="0">
                  <c:v>% Recommended to attend other service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'Providers-indicators'!$C$5:$H$5</c:f>
              <c:strCache>
                <c:ptCount val="6"/>
                <c:pt idx="0">
                  <c:v>North</c:v>
                </c:pt>
                <c:pt idx="1">
                  <c:v>M&amp;E</c:v>
                </c:pt>
                <c:pt idx="2">
                  <c:v>South</c:v>
                </c:pt>
                <c:pt idx="3">
                  <c:v>London</c:v>
                </c:pt>
                <c:pt idx="5">
                  <c:v>All sites</c:v>
                </c:pt>
              </c:strCache>
            </c:strRef>
          </c:cat>
          <c:val>
            <c:numRef>
              <c:f>'Providers-indicators'!$C$34:$H$34</c:f>
              <c:numCache>
                <c:formatCode>0%</c:formatCode>
                <c:ptCount val="6"/>
                <c:pt idx="0">
                  <c:v>3.7625981293882942E-2</c:v>
                </c:pt>
                <c:pt idx="1">
                  <c:v>4.2620883310006623E-2</c:v>
                </c:pt>
                <c:pt idx="2">
                  <c:v>7.4014227076020192E-2</c:v>
                </c:pt>
                <c:pt idx="3">
                  <c:v>5.3945699394688254E-2</c:v>
                </c:pt>
                <c:pt idx="5">
                  <c:v>4.3263425492769687E-2</c:v>
                </c:pt>
              </c:numCache>
            </c:numRef>
          </c:val>
        </c:ser>
        <c:ser>
          <c:idx val="4"/>
          <c:order val="4"/>
          <c:tx>
            <c:strRef>
              <c:f>'Providers-indicators'!$I$35</c:f>
              <c:strCache>
                <c:ptCount val="1"/>
                <c:pt idx="0">
                  <c:v>% Not recommended to attend other service</c:v>
                </c:pt>
              </c:strCache>
            </c:strRef>
          </c:tx>
          <c:spPr>
            <a:solidFill>
              <a:srgbClr val="A2BD3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'Providers-indicators'!$C$5:$H$5</c:f>
              <c:strCache>
                <c:ptCount val="6"/>
                <c:pt idx="0">
                  <c:v>North</c:v>
                </c:pt>
                <c:pt idx="1">
                  <c:v>M&amp;E</c:v>
                </c:pt>
                <c:pt idx="2">
                  <c:v>South</c:v>
                </c:pt>
                <c:pt idx="3">
                  <c:v>London</c:v>
                </c:pt>
                <c:pt idx="5">
                  <c:v>All sites</c:v>
                </c:pt>
              </c:strCache>
            </c:strRef>
          </c:cat>
          <c:val>
            <c:numRef>
              <c:f>'Providers-indicators'!$C$35:$H$35</c:f>
              <c:numCache>
                <c:formatCode>0%</c:formatCode>
                <c:ptCount val="6"/>
                <c:pt idx="0">
                  <c:v>0.29901676296085256</c:v>
                </c:pt>
                <c:pt idx="1">
                  <c:v>0.34586787482230347</c:v>
                </c:pt>
                <c:pt idx="2">
                  <c:v>0.29565758436878958</c:v>
                </c:pt>
                <c:pt idx="3">
                  <c:v>0.3432926067839609</c:v>
                </c:pt>
                <c:pt idx="5">
                  <c:v>0.32425916552396405</c:v>
                </c:pt>
              </c:numCache>
            </c:numRef>
          </c:val>
        </c:ser>
        <c:gapWidth val="30"/>
        <c:overlap val="100"/>
        <c:axId val="54049792"/>
        <c:axId val="54264576"/>
      </c:barChart>
      <c:catAx>
        <c:axId val="54049792"/>
        <c:scaling>
          <c:orientation val="minMax"/>
        </c:scaling>
        <c:axPos val="l"/>
        <c:numFmt formatCode="mmm\-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264576"/>
        <c:crosses val="autoZero"/>
        <c:auto val="1"/>
        <c:lblAlgn val="ctr"/>
        <c:lblOffset val="100"/>
        <c:tickLblSkip val="1"/>
        <c:tickMarkSkip val="1"/>
      </c:catAx>
      <c:valAx>
        <c:axId val="54264576"/>
        <c:scaling>
          <c:orientation val="minMax"/>
          <c:max val="1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0497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9980974336184871"/>
          <c:w val="1"/>
          <c:h val="8.9167175869347845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 dirty="0" smtClean="0">
                <a:solidFill>
                  <a:schemeClr val="tx1"/>
                </a:solidFill>
              </a:rPr>
              <a:t> Dispositions </a:t>
            </a:r>
            <a:r>
              <a:rPr lang="en-GB" dirty="0">
                <a:solidFill>
                  <a:schemeClr val="tx1"/>
                </a:solidFill>
              </a:rPr>
              <a:t>immediately following NHS111 calls - data until February 2013</a:t>
            </a:r>
          </a:p>
        </c:rich>
      </c:tx>
      <c:layout>
        <c:manualLayout>
          <c:xMode val="edge"/>
          <c:yMode val="edge"/>
          <c:x val="0.1456611107623244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5454545454545463E-2"/>
          <c:y val="0.10774410774410779"/>
          <c:w val="0.93801652892561871"/>
          <c:h val="0.73737373737373813"/>
        </c:manualLayout>
      </c:layout>
      <c:barChart>
        <c:barDir val="col"/>
        <c:grouping val="stacked"/>
        <c:ser>
          <c:idx val="0"/>
          <c:order val="0"/>
          <c:tx>
            <c:strRef>
              <c:f>'Providers-indicators'!$I$28</c:f>
              <c:strCache>
                <c:ptCount val="1"/>
                <c:pt idx="0">
                  <c:v>% Ambulance dispatches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'All sites'!$C$5:$AH$5</c:f>
              <c:numCache>
                <c:formatCode>mmm\-yy</c:formatCode>
                <c:ptCount val="32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  <c:pt idx="6">
                  <c:v>40575</c:v>
                </c:pt>
                <c:pt idx="7">
                  <c:v>40603</c:v>
                </c:pt>
                <c:pt idx="8">
                  <c:v>40634</c:v>
                </c:pt>
                <c:pt idx="9">
                  <c:v>40664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>
                  <c:v>40787</c:v>
                </c:pt>
                <c:pt idx="14">
                  <c:v>40817</c:v>
                </c:pt>
                <c:pt idx="15">
                  <c:v>40848</c:v>
                </c:pt>
                <c:pt idx="16">
                  <c:v>40878</c:v>
                </c:pt>
                <c:pt idx="17">
                  <c:v>40909</c:v>
                </c:pt>
                <c:pt idx="18">
                  <c:v>40940</c:v>
                </c:pt>
                <c:pt idx="19">
                  <c:v>40969</c:v>
                </c:pt>
                <c:pt idx="20">
                  <c:v>41000</c:v>
                </c:pt>
                <c:pt idx="21">
                  <c:v>41030</c:v>
                </c:pt>
                <c:pt idx="22">
                  <c:v>41061</c:v>
                </c:pt>
                <c:pt idx="23">
                  <c:v>41091</c:v>
                </c:pt>
                <c:pt idx="24">
                  <c:v>41122</c:v>
                </c:pt>
                <c:pt idx="25">
                  <c:v>41153</c:v>
                </c:pt>
                <c:pt idx="26">
                  <c:v>41183</c:v>
                </c:pt>
                <c:pt idx="27">
                  <c:v>41214</c:v>
                </c:pt>
                <c:pt idx="28">
                  <c:v>41244</c:v>
                </c:pt>
                <c:pt idx="29">
                  <c:v>41275</c:v>
                </c:pt>
                <c:pt idx="30">
                  <c:v>41306</c:v>
                </c:pt>
              </c:numCache>
            </c:numRef>
          </c:cat>
          <c:val>
            <c:numRef>
              <c:f>'All sites'!$C$97:$AH$97</c:f>
              <c:numCache>
                <c:formatCode>0%</c:formatCode>
                <c:ptCount val="32"/>
                <c:pt idx="0">
                  <c:v>6.8962696335078608E-2</c:v>
                </c:pt>
                <c:pt idx="1">
                  <c:v>8.6449268432628859E-2</c:v>
                </c:pt>
                <c:pt idx="2">
                  <c:v>8.7974242951618528E-2</c:v>
                </c:pt>
                <c:pt idx="3">
                  <c:v>9.788849786997586E-2</c:v>
                </c:pt>
                <c:pt idx="4">
                  <c:v>0.10062893081761012</c:v>
                </c:pt>
                <c:pt idx="5">
                  <c:v>9.1415277830746267E-2</c:v>
                </c:pt>
                <c:pt idx="6">
                  <c:v>9.7644125578792165E-2</c:v>
                </c:pt>
                <c:pt idx="7">
                  <c:v>0.10848647369666377</c:v>
                </c:pt>
                <c:pt idx="8">
                  <c:v>9.8323690847055348E-2</c:v>
                </c:pt>
                <c:pt idx="9">
                  <c:v>0.10227693135573269</c:v>
                </c:pt>
                <c:pt idx="10">
                  <c:v>0.10402455661664402</c:v>
                </c:pt>
                <c:pt idx="11">
                  <c:v>0.10494338580502618</c:v>
                </c:pt>
                <c:pt idx="12">
                  <c:v>0.10799714387718677</c:v>
                </c:pt>
                <c:pt idx="13">
                  <c:v>0.11826172909238541</c:v>
                </c:pt>
                <c:pt idx="14">
                  <c:v>0.12169653216449659</c:v>
                </c:pt>
                <c:pt idx="15">
                  <c:v>0.11620416253716552</c:v>
                </c:pt>
                <c:pt idx="16">
                  <c:v>0.10246846191169341</c:v>
                </c:pt>
                <c:pt idx="17">
                  <c:v>0.11099017030326373</c:v>
                </c:pt>
                <c:pt idx="18">
                  <c:v>0.10793482452757423</c:v>
                </c:pt>
                <c:pt idx="19">
                  <c:v>0.10820209219450511</c:v>
                </c:pt>
                <c:pt idx="20">
                  <c:v>0.11536724767446356</c:v>
                </c:pt>
                <c:pt idx="21">
                  <c:v>0.11340905664170473</c:v>
                </c:pt>
                <c:pt idx="22">
                  <c:v>0.10830545283794096</c:v>
                </c:pt>
                <c:pt idx="23">
                  <c:v>0.12285388246278336</c:v>
                </c:pt>
                <c:pt idx="24">
                  <c:v>0.11680783447222336</c:v>
                </c:pt>
                <c:pt idx="25">
                  <c:v>0.11157087056805406</c:v>
                </c:pt>
                <c:pt idx="26">
                  <c:v>0.10253113405091663</c:v>
                </c:pt>
                <c:pt idx="27">
                  <c:v>9.3946616530222571E-2</c:v>
                </c:pt>
                <c:pt idx="28">
                  <c:v>8.4658074980214493E-2</c:v>
                </c:pt>
                <c:pt idx="29">
                  <c:v>8.7466727881898312E-2</c:v>
                </c:pt>
                <c:pt idx="30">
                  <c:v>8.281960800986353E-2</c:v>
                </c:pt>
              </c:numCache>
            </c:numRef>
          </c:val>
        </c:ser>
        <c:ser>
          <c:idx val="1"/>
          <c:order val="1"/>
          <c:tx>
            <c:strRef>
              <c:f>'Providers-indicators'!$I$29</c:f>
              <c:strCache>
                <c:ptCount val="1"/>
                <c:pt idx="0">
                  <c:v>% Recommended to attend A&amp;E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'All sites'!$C$5:$AH$5</c:f>
              <c:numCache>
                <c:formatCode>mmm\-yy</c:formatCode>
                <c:ptCount val="32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  <c:pt idx="6">
                  <c:v>40575</c:v>
                </c:pt>
                <c:pt idx="7">
                  <c:v>40603</c:v>
                </c:pt>
                <c:pt idx="8">
                  <c:v>40634</c:v>
                </c:pt>
                <c:pt idx="9">
                  <c:v>40664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>
                  <c:v>40787</c:v>
                </c:pt>
                <c:pt idx="14">
                  <c:v>40817</c:v>
                </c:pt>
                <c:pt idx="15">
                  <c:v>40848</c:v>
                </c:pt>
                <c:pt idx="16">
                  <c:v>40878</c:v>
                </c:pt>
                <c:pt idx="17">
                  <c:v>40909</c:v>
                </c:pt>
                <c:pt idx="18">
                  <c:v>40940</c:v>
                </c:pt>
                <c:pt idx="19">
                  <c:v>40969</c:v>
                </c:pt>
                <c:pt idx="20">
                  <c:v>41000</c:v>
                </c:pt>
                <c:pt idx="21">
                  <c:v>41030</c:v>
                </c:pt>
                <c:pt idx="22">
                  <c:v>41061</c:v>
                </c:pt>
                <c:pt idx="23">
                  <c:v>41091</c:v>
                </c:pt>
                <c:pt idx="24">
                  <c:v>41122</c:v>
                </c:pt>
                <c:pt idx="25">
                  <c:v>41153</c:v>
                </c:pt>
                <c:pt idx="26">
                  <c:v>41183</c:v>
                </c:pt>
                <c:pt idx="27">
                  <c:v>41214</c:v>
                </c:pt>
                <c:pt idx="28">
                  <c:v>41244</c:v>
                </c:pt>
                <c:pt idx="29">
                  <c:v>41275</c:v>
                </c:pt>
                <c:pt idx="30">
                  <c:v>41306</c:v>
                </c:pt>
              </c:numCache>
            </c:numRef>
          </c:cat>
          <c:val>
            <c:numRef>
              <c:f>'All sites'!$C$98:$AH$98</c:f>
              <c:numCache>
                <c:formatCode>0%</c:formatCode>
                <c:ptCount val="32"/>
                <c:pt idx="0">
                  <c:v>3.1659031413612593E-2</c:v>
                </c:pt>
                <c:pt idx="1">
                  <c:v>5.0301233623410199E-2</c:v>
                </c:pt>
                <c:pt idx="2">
                  <c:v>5.1340062652279847E-2</c:v>
                </c:pt>
                <c:pt idx="3">
                  <c:v>5.5102796814224919E-2</c:v>
                </c:pt>
                <c:pt idx="4">
                  <c:v>4.9174298429511938E-2</c:v>
                </c:pt>
                <c:pt idx="5">
                  <c:v>5.0226917356317499E-2</c:v>
                </c:pt>
                <c:pt idx="6">
                  <c:v>5.6021981376889025E-2</c:v>
                </c:pt>
                <c:pt idx="7">
                  <c:v>6.2741541131004025E-2</c:v>
                </c:pt>
                <c:pt idx="8">
                  <c:v>5.4680314493398642E-2</c:v>
                </c:pt>
                <c:pt idx="9">
                  <c:v>6.0976019910537124E-2</c:v>
                </c:pt>
                <c:pt idx="10">
                  <c:v>6.1391541609822686E-2</c:v>
                </c:pt>
                <c:pt idx="11">
                  <c:v>5.6234465617232797E-2</c:v>
                </c:pt>
                <c:pt idx="12">
                  <c:v>5.997857907890039E-2</c:v>
                </c:pt>
                <c:pt idx="13">
                  <c:v>6.583824619620858E-2</c:v>
                </c:pt>
                <c:pt idx="14">
                  <c:v>6.3458811396158304E-2</c:v>
                </c:pt>
                <c:pt idx="15">
                  <c:v>5.8749036449730251E-2</c:v>
                </c:pt>
                <c:pt idx="16">
                  <c:v>4.7883309073265407E-2</c:v>
                </c:pt>
                <c:pt idx="17">
                  <c:v>5.2949746303397695E-2</c:v>
                </c:pt>
                <c:pt idx="18">
                  <c:v>5.4521789433089086E-2</c:v>
                </c:pt>
                <c:pt idx="19">
                  <c:v>6.1702494539602339E-2</c:v>
                </c:pt>
                <c:pt idx="20">
                  <c:v>6.0560709078945708E-2</c:v>
                </c:pt>
                <c:pt idx="21">
                  <c:v>6.327587073428155E-2</c:v>
                </c:pt>
                <c:pt idx="22">
                  <c:v>5.796795210424377E-2</c:v>
                </c:pt>
                <c:pt idx="23">
                  <c:v>6.2957103584210805E-2</c:v>
                </c:pt>
                <c:pt idx="24">
                  <c:v>6.3054953148655835E-2</c:v>
                </c:pt>
                <c:pt idx="25">
                  <c:v>5.6040427924012232E-2</c:v>
                </c:pt>
                <c:pt idx="26">
                  <c:v>5.1568641857389533E-2</c:v>
                </c:pt>
                <c:pt idx="27">
                  <c:v>4.7091740810374712E-2</c:v>
                </c:pt>
                <c:pt idx="28">
                  <c:v>4.06362668177866E-2</c:v>
                </c:pt>
                <c:pt idx="29">
                  <c:v>4.6058996179513693E-2</c:v>
                </c:pt>
                <c:pt idx="30">
                  <c:v>4.5310573530037028E-2</c:v>
                </c:pt>
              </c:numCache>
            </c:numRef>
          </c:val>
        </c:ser>
        <c:ser>
          <c:idx val="2"/>
          <c:order val="2"/>
          <c:tx>
            <c:strRef>
              <c:f>'Providers-indicators'!$I$30</c:f>
              <c:strCache>
                <c:ptCount val="1"/>
                <c:pt idx="0">
                  <c:v>% Recommended to attend primary and community care</c:v>
                </c:pt>
              </c:strCache>
            </c:strRef>
          </c:tx>
          <c:spPr>
            <a:solidFill>
              <a:srgbClr val="9933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'All sites'!$C$5:$AH$5</c:f>
              <c:numCache>
                <c:formatCode>mmm\-yy</c:formatCode>
                <c:ptCount val="32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  <c:pt idx="6">
                  <c:v>40575</c:v>
                </c:pt>
                <c:pt idx="7">
                  <c:v>40603</c:v>
                </c:pt>
                <c:pt idx="8">
                  <c:v>40634</c:v>
                </c:pt>
                <c:pt idx="9">
                  <c:v>40664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>
                  <c:v>40787</c:v>
                </c:pt>
                <c:pt idx="14">
                  <c:v>40817</c:v>
                </c:pt>
                <c:pt idx="15">
                  <c:v>40848</c:v>
                </c:pt>
                <c:pt idx="16">
                  <c:v>40878</c:v>
                </c:pt>
                <c:pt idx="17">
                  <c:v>40909</c:v>
                </c:pt>
                <c:pt idx="18">
                  <c:v>40940</c:v>
                </c:pt>
                <c:pt idx="19">
                  <c:v>40969</c:v>
                </c:pt>
                <c:pt idx="20">
                  <c:v>41000</c:v>
                </c:pt>
                <c:pt idx="21">
                  <c:v>41030</c:v>
                </c:pt>
                <c:pt idx="22">
                  <c:v>41061</c:v>
                </c:pt>
                <c:pt idx="23">
                  <c:v>41091</c:v>
                </c:pt>
                <c:pt idx="24">
                  <c:v>41122</c:v>
                </c:pt>
                <c:pt idx="25">
                  <c:v>41153</c:v>
                </c:pt>
                <c:pt idx="26">
                  <c:v>41183</c:v>
                </c:pt>
                <c:pt idx="27">
                  <c:v>41214</c:v>
                </c:pt>
                <c:pt idx="28">
                  <c:v>41244</c:v>
                </c:pt>
                <c:pt idx="29">
                  <c:v>41275</c:v>
                </c:pt>
                <c:pt idx="30">
                  <c:v>41306</c:v>
                </c:pt>
              </c:numCache>
            </c:numRef>
          </c:cat>
          <c:val>
            <c:numRef>
              <c:f>'All sites'!$C$99:$AH$99</c:f>
              <c:numCache>
                <c:formatCode>0%</c:formatCode>
                <c:ptCount val="32"/>
                <c:pt idx="0">
                  <c:v>0.37205497382198993</c:v>
                </c:pt>
                <c:pt idx="1">
                  <c:v>0.41292913837620732</c:v>
                </c:pt>
                <c:pt idx="2">
                  <c:v>0.44126348764357815</c:v>
                </c:pt>
                <c:pt idx="3">
                  <c:v>0.45739951842933879</c:v>
                </c:pt>
                <c:pt idx="4">
                  <c:v>0.50112177718930462</c:v>
                </c:pt>
                <c:pt idx="5">
                  <c:v>0.50291750886693787</c:v>
                </c:pt>
                <c:pt idx="6">
                  <c:v>0.47600875184450242</c:v>
                </c:pt>
                <c:pt idx="7">
                  <c:v>0.46088019559902238</c:v>
                </c:pt>
                <c:pt idx="8">
                  <c:v>0.49325025960539975</c:v>
                </c:pt>
                <c:pt idx="9">
                  <c:v>0.49618269263108356</c:v>
                </c:pt>
                <c:pt idx="10">
                  <c:v>0.46972108534182228</c:v>
                </c:pt>
                <c:pt idx="11">
                  <c:v>0.4684479425573046</c:v>
                </c:pt>
                <c:pt idx="12">
                  <c:v>0.46858264905390956</c:v>
                </c:pt>
                <c:pt idx="13">
                  <c:v>0.46132664948635582</c:v>
                </c:pt>
                <c:pt idx="14">
                  <c:v>0.48926775815392543</c:v>
                </c:pt>
                <c:pt idx="15">
                  <c:v>0.48345446536725101</c:v>
                </c:pt>
                <c:pt idx="16">
                  <c:v>0.49163027656477437</c:v>
                </c:pt>
                <c:pt idx="17">
                  <c:v>0.49150158246395498</c:v>
                </c:pt>
                <c:pt idx="18">
                  <c:v>0.46551613317907214</c:v>
                </c:pt>
                <c:pt idx="19">
                  <c:v>0.49236981262214075</c:v>
                </c:pt>
                <c:pt idx="20">
                  <c:v>0.53088028487014416</c:v>
                </c:pt>
                <c:pt idx="21">
                  <c:v>0.50150776498969629</c:v>
                </c:pt>
                <c:pt idx="22">
                  <c:v>0.51078241474437991</c:v>
                </c:pt>
                <c:pt idx="23">
                  <c:v>0.49656361844494035</c:v>
                </c:pt>
                <c:pt idx="24">
                  <c:v>0.49691067555955704</c:v>
                </c:pt>
                <c:pt idx="25">
                  <c:v>0.43767168538544515</c:v>
                </c:pt>
                <c:pt idx="26">
                  <c:v>0.44581389368502283</c:v>
                </c:pt>
                <c:pt idx="27">
                  <c:v>0.44475121763460601</c:v>
                </c:pt>
                <c:pt idx="28">
                  <c:v>0.4859546444937321</c:v>
                </c:pt>
                <c:pt idx="29">
                  <c:v>0.47126436781609216</c:v>
                </c:pt>
                <c:pt idx="30">
                  <c:v>0.48502933548743682</c:v>
                </c:pt>
              </c:numCache>
            </c:numRef>
          </c:val>
        </c:ser>
        <c:ser>
          <c:idx val="3"/>
          <c:order val="3"/>
          <c:tx>
            <c:strRef>
              <c:f>'Providers-indicators'!$I$34</c:f>
              <c:strCache>
                <c:ptCount val="1"/>
                <c:pt idx="0">
                  <c:v>% Recommended to attend other service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'All sites'!$C$5:$AH$5</c:f>
              <c:numCache>
                <c:formatCode>mmm\-yy</c:formatCode>
                <c:ptCount val="32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  <c:pt idx="6">
                  <c:v>40575</c:v>
                </c:pt>
                <c:pt idx="7">
                  <c:v>40603</c:v>
                </c:pt>
                <c:pt idx="8">
                  <c:v>40634</c:v>
                </c:pt>
                <c:pt idx="9">
                  <c:v>40664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>
                  <c:v>40787</c:v>
                </c:pt>
                <c:pt idx="14">
                  <c:v>40817</c:v>
                </c:pt>
                <c:pt idx="15">
                  <c:v>40848</c:v>
                </c:pt>
                <c:pt idx="16">
                  <c:v>40878</c:v>
                </c:pt>
                <c:pt idx="17">
                  <c:v>40909</c:v>
                </c:pt>
                <c:pt idx="18">
                  <c:v>40940</c:v>
                </c:pt>
                <c:pt idx="19">
                  <c:v>40969</c:v>
                </c:pt>
                <c:pt idx="20">
                  <c:v>41000</c:v>
                </c:pt>
                <c:pt idx="21">
                  <c:v>41030</c:v>
                </c:pt>
                <c:pt idx="22">
                  <c:v>41061</c:v>
                </c:pt>
                <c:pt idx="23">
                  <c:v>41091</c:v>
                </c:pt>
                <c:pt idx="24">
                  <c:v>41122</c:v>
                </c:pt>
                <c:pt idx="25">
                  <c:v>41153</c:v>
                </c:pt>
                <c:pt idx="26">
                  <c:v>41183</c:v>
                </c:pt>
                <c:pt idx="27">
                  <c:v>41214</c:v>
                </c:pt>
                <c:pt idx="28">
                  <c:v>41244</c:v>
                </c:pt>
                <c:pt idx="29">
                  <c:v>41275</c:v>
                </c:pt>
                <c:pt idx="30">
                  <c:v>41306</c:v>
                </c:pt>
              </c:numCache>
            </c:numRef>
          </c:cat>
          <c:val>
            <c:numRef>
              <c:f>'All sites'!$C$103:$AH$103</c:f>
              <c:numCache>
                <c:formatCode>0%</c:formatCode>
                <c:ptCount val="32"/>
                <c:pt idx="0">
                  <c:v>3.7712696335078531E-2</c:v>
                </c:pt>
                <c:pt idx="1">
                  <c:v>2.7923878741512878E-2</c:v>
                </c:pt>
                <c:pt idx="2">
                  <c:v>2.7236338322311211E-2</c:v>
                </c:pt>
                <c:pt idx="3">
                  <c:v>2.6764215595480645E-2</c:v>
                </c:pt>
                <c:pt idx="4">
                  <c:v>4.9725992129169894E-2</c:v>
                </c:pt>
                <c:pt idx="5">
                  <c:v>4.3209641127340694E-2</c:v>
                </c:pt>
                <c:pt idx="6">
                  <c:v>4.5234824199867706E-2</c:v>
                </c:pt>
                <c:pt idx="7">
                  <c:v>4.2116886189762621E-2</c:v>
                </c:pt>
                <c:pt idx="8">
                  <c:v>4.7678385996143012E-2</c:v>
                </c:pt>
                <c:pt idx="9">
                  <c:v>4.9742710120068673E-2</c:v>
                </c:pt>
                <c:pt idx="10">
                  <c:v>4.6005760194027585E-2</c:v>
                </c:pt>
                <c:pt idx="11">
                  <c:v>4.9848108257387461E-2</c:v>
                </c:pt>
                <c:pt idx="12">
                  <c:v>4.8839700107104603E-2</c:v>
                </c:pt>
                <c:pt idx="13">
                  <c:v>4.3880396794577607E-2</c:v>
                </c:pt>
                <c:pt idx="14">
                  <c:v>4.7086502513858472E-2</c:v>
                </c:pt>
                <c:pt idx="15">
                  <c:v>6.3924677898909821E-2</c:v>
                </c:pt>
                <c:pt idx="16">
                  <c:v>5.6814046579330417E-2</c:v>
                </c:pt>
                <c:pt idx="17">
                  <c:v>4.3957332082991463E-2</c:v>
                </c:pt>
                <c:pt idx="18">
                  <c:v>3.5078416248875192E-2</c:v>
                </c:pt>
                <c:pt idx="19">
                  <c:v>3.5061501321991033E-2</c:v>
                </c:pt>
                <c:pt idx="20">
                  <c:v>3.8150408339676666E-2</c:v>
                </c:pt>
                <c:pt idx="21">
                  <c:v>4.5496808564105116E-2</c:v>
                </c:pt>
                <c:pt idx="22">
                  <c:v>4.7238363561659849E-2</c:v>
                </c:pt>
                <c:pt idx="23">
                  <c:v>4.6942268789874918E-2</c:v>
                </c:pt>
                <c:pt idx="24">
                  <c:v>5.1611495287586781E-2</c:v>
                </c:pt>
                <c:pt idx="25">
                  <c:v>5.2088042004242163E-2</c:v>
                </c:pt>
                <c:pt idx="26">
                  <c:v>4.8409316336651853E-2</c:v>
                </c:pt>
                <c:pt idx="27">
                  <c:v>4.6995514367348154E-2</c:v>
                </c:pt>
                <c:pt idx="28">
                  <c:v>3.7128591947003818E-2</c:v>
                </c:pt>
                <c:pt idx="29">
                  <c:v>3.9680587666223989E-2</c:v>
                </c:pt>
                <c:pt idx="30">
                  <c:v>3.2465668976659187E-2</c:v>
                </c:pt>
              </c:numCache>
            </c:numRef>
          </c:val>
        </c:ser>
        <c:ser>
          <c:idx val="4"/>
          <c:order val="4"/>
          <c:tx>
            <c:strRef>
              <c:f>'Providers-indicators'!$I$35</c:f>
              <c:strCache>
                <c:ptCount val="1"/>
                <c:pt idx="0">
                  <c:v>% Not recommended to attend other service</c:v>
                </c:pt>
              </c:strCache>
            </c:strRef>
          </c:tx>
          <c:spPr>
            <a:solidFill>
              <a:srgbClr val="A2BD3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'All sites'!$C$5:$AH$5</c:f>
              <c:numCache>
                <c:formatCode>mmm\-yy</c:formatCode>
                <c:ptCount val="32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  <c:pt idx="6">
                  <c:v>40575</c:v>
                </c:pt>
                <c:pt idx="7">
                  <c:v>40603</c:v>
                </c:pt>
                <c:pt idx="8">
                  <c:v>40634</c:v>
                </c:pt>
                <c:pt idx="9">
                  <c:v>40664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>
                  <c:v>40787</c:v>
                </c:pt>
                <c:pt idx="14">
                  <c:v>40817</c:v>
                </c:pt>
                <c:pt idx="15">
                  <c:v>40848</c:v>
                </c:pt>
                <c:pt idx="16">
                  <c:v>40878</c:v>
                </c:pt>
                <c:pt idx="17">
                  <c:v>40909</c:v>
                </c:pt>
                <c:pt idx="18">
                  <c:v>40940</c:v>
                </c:pt>
                <c:pt idx="19">
                  <c:v>40969</c:v>
                </c:pt>
                <c:pt idx="20">
                  <c:v>41000</c:v>
                </c:pt>
                <c:pt idx="21">
                  <c:v>41030</c:v>
                </c:pt>
                <c:pt idx="22">
                  <c:v>41061</c:v>
                </c:pt>
                <c:pt idx="23">
                  <c:v>41091</c:v>
                </c:pt>
                <c:pt idx="24">
                  <c:v>41122</c:v>
                </c:pt>
                <c:pt idx="25">
                  <c:v>41153</c:v>
                </c:pt>
                <c:pt idx="26">
                  <c:v>41183</c:v>
                </c:pt>
                <c:pt idx="27">
                  <c:v>41214</c:v>
                </c:pt>
                <c:pt idx="28">
                  <c:v>41244</c:v>
                </c:pt>
                <c:pt idx="29">
                  <c:v>41275</c:v>
                </c:pt>
                <c:pt idx="30">
                  <c:v>41306</c:v>
                </c:pt>
              </c:numCache>
            </c:numRef>
          </c:cat>
          <c:val>
            <c:numRef>
              <c:f>'All sites'!$C$104:$AH$104</c:f>
              <c:numCache>
                <c:formatCode>0%</c:formatCode>
                <c:ptCount val="32"/>
                <c:pt idx="0">
                  <c:v>0.48961060209424129</c:v>
                </c:pt>
                <c:pt idx="1">
                  <c:v>0.42239648082624115</c:v>
                </c:pt>
                <c:pt idx="2">
                  <c:v>0.39218586843021253</c:v>
                </c:pt>
                <c:pt idx="3">
                  <c:v>0.36284497129098037</c:v>
                </c:pt>
                <c:pt idx="4">
                  <c:v>0.29934900143440396</c:v>
                </c:pt>
                <c:pt idx="5">
                  <c:v>0.31223065481865681</c:v>
                </c:pt>
                <c:pt idx="6">
                  <c:v>0.32509031699994956</c:v>
                </c:pt>
                <c:pt idx="7">
                  <c:v>0.3257749033835482</c:v>
                </c:pt>
                <c:pt idx="8">
                  <c:v>0.30606734905800331</c:v>
                </c:pt>
                <c:pt idx="9">
                  <c:v>0.29082164598257865</c:v>
                </c:pt>
                <c:pt idx="10">
                  <c:v>0.31885705623768407</c:v>
                </c:pt>
                <c:pt idx="11">
                  <c:v>0.32052609776304936</c:v>
                </c:pt>
                <c:pt idx="12">
                  <c:v>0.31460192788289937</c:v>
                </c:pt>
                <c:pt idx="13">
                  <c:v>0.31069297843047294</c:v>
                </c:pt>
                <c:pt idx="14">
                  <c:v>0.27849039577156132</c:v>
                </c:pt>
                <c:pt idx="15">
                  <c:v>0.2776676577469443</c:v>
                </c:pt>
                <c:pt idx="16">
                  <c:v>0.30120390587093648</c:v>
                </c:pt>
                <c:pt idx="17">
                  <c:v>0.30060116884639215</c:v>
                </c:pt>
                <c:pt idx="18">
                  <c:v>0.3369488366113898</c:v>
                </c:pt>
                <c:pt idx="19">
                  <c:v>0.30266409932176147</c:v>
                </c:pt>
                <c:pt idx="20">
                  <c:v>0.25504135003676959</c:v>
                </c:pt>
                <c:pt idx="21">
                  <c:v>0.27631049907021193</c:v>
                </c:pt>
                <c:pt idx="22">
                  <c:v>0.2757058167517753</c:v>
                </c:pt>
                <c:pt idx="23">
                  <c:v>0.27068312671819073</c:v>
                </c:pt>
                <c:pt idx="24">
                  <c:v>0.27161504153197735</c:v>
                </c:pt>
                <c:pt idx="25">
                  <c:v>0.3426289741182475</c:v>
                </c:pt>
                <c:pt idx="26">
                  <c:v>0.35167701407001944</c:v>
                </c:pt>
                <c:pt idx="27">
                  <c:v>0.36721491065744905</c:v>
                </c:pt>
                <c:pt idx="28">
                  <c:v>0.35162242176126346</c:v>
                </c:pt>
                <c:pt idx="29">
                  <c:v>0.35552932045627211</c:v>
                </c:pt>
                <c:pt idx="30">
                  <c:v>0.35437481399600407</c:v>
                </c:pt>
              </c:numCache>
            </c:numRef>
          </c:val>
        </c:ser>
        <c:gapWidth val="30"/>
        <c:overlap val="100"/>
        <c:axId val="54321152"/>
        <c:axId val="54322688"/>
      </c:barChart>
      <c:dateAx>
        <c:axId val="54321152"/>
        <c:scaling>
          <c:orientation val="minMax"/>
        </c:scaling>
        <c:axPos val="b"/>
        <c:numFmt formatCode="mmm\-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322688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54322688"/>
        <c:scaling>
          <c:orientation val="minMax"/>
          <c:max val="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3211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5495897452745972E-2"/>
          <c:y val="0.90461866489720277"/>
          <c:w val="0.97559113802170161"/>
          <c:h val="9.369773221544654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50E839-CD69-4D74-83B8-00B3B2A813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FC840C-6142-48AD-8335-E3F081AB8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7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7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7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7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7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</p:spPr>
        <p:txBody>
          <a:bodyPr anchor="ctr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8229600" cy="10668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152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A6E9BF-5C5F-4E38-A659-DE0C19DF39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05C2-DDA5-450B-866F-150B32E38BB0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F0FF-C85D-49F9-9098-8BF789B4E419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20574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0"/>
            <a:ext cx="60198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FB46-ADE7-4F4D-BDC5-F0876F8484A7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6548-5105-474F-8BAD-D25B813E848C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775C1-9712-4C60-B9D3-8AEE74FF0AEF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FD8C-D81A-4A12-81F0-EE286721C0A5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D628-6315-46F9-B4F7-808A1C5765CC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1C990-2BF9-483A-B11D-6BB4B7DA36D1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F29A-B996-48D8-8954-E021637AA3E9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E319-025E-4E60-A4F7-2B092BEF7674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BD6F-09B7-4620-BB70-A8BB49BCD516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71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5635367-BBA8-45C5-8CAC-72EF25836319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532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  <p:pic>
        <p:nvPicPr>
          <p:cNvPr id="4102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70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70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70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70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70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70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70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70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TUOS Stephenson" pitchFamily="-70" charset="0"/>
        <a:buChar char="•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UOS Stephenson" pitchFamily="-70" charset="0"/>
        <a:buChar char="–"/>
        <a:defRPr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Font typeface="TUOS Stephenson" pitchFamily="-70" charset="0"/>
        <a:buChar char="•"/>
        <a:defRPr sz="900">
          <a:solidFill>
            <a:schemeClr val="bg2"/>
          </a:solidFill>
          <a:latin typeface="+mn-lt"/>
        </a:defRPr>
      </a:lvl5pPr>
      <a:lvl6pPr marL="25146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Font typeface="TUOS Stephenson" pitchFamily="-70" charset="0"/>
        <a:buChar char="•"/>
        <a:defRPr sz="900">
          <a:solidFill>
            <a:schemeClr val="bg2"/>
          </a:solidFill>
          <a:latin typeface="+mn-lt"/>
        </a:defRPr>
      </a:lvl6pPr>
      <a:lvl7pPr marL="29718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Font typeface="TUOS Stephenson" pitchFamily="-70" charset="0"/>
        <a:buChar char="•"/>
        <a:defRPr sz="900">
          <a:solidFill>
            <a:schemeClr val="bg2"/>
          </a:solidFill>
          <a:latin typeface="+mn-lt"/>
        </a:defRPr>
      </a:lvl7pPr>
      <a:lvl8pPr marL="34290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Font typeface="TUOS Stephenson" pitchFamily="-70" charset="0"/>
        <a:buChar char="•"/>
        <a:defRPr sz="900">
          <a:solidFill>
            <a:schemeClr val="bg2"/>
          </a:solidFill>
          <a:latin typeface="+mn-lt"/>
        </a:defRPr>
      </a:lvl8pPr>
      <a:lvl9pPr marL="38862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Font typeface="TUOS Stephenson" pitchFamily="-70" charset="0"/>
        <a:buChar char="•"/>
        <a:defRPr sz="9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96752"/>
            <a:ext cx="8229600" cy="2232248"/>
          </a:xfrm>
        </p:spPr>
        <p:txBody>
          <a:bodyPr/>
          <a:lstStyle/>
          <a:p>
            <a:pPr eaLnBrk="1" hangingPunct="1"/>
            <a:r>
              <a:rPr lang="en-GB" dirty="0" smtClean="0"/>
              <a:t> NHS 111– lessons from the pilots and where are we now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429000"/>
            <a:ext cx="82296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000" i="1" dirty="0" smtClean="0"/>
          </a:p>
          <a:p>
            <a:pPr eaLnBrk="1" hangingPunct="1">
              <a:lnSpc>
                <a:spcPct val="80000"/>
              </a:lnSpc>
            </a:pPr>
            <a:r>
              <a:rPr lang="en-GB" sz="3600" i="1" dirty="0" smtClean="0"/>
              <a:t>Janette Turner</a:t>
            </a:r>
          </a:p>
          <a:p>
            <a:pPr eaLnBrk="1" hangingPunct="1">
              <a:lnSpc>
                <a:spcPct val="80000"/>
              </a:lnSpc>
            </a:pPr>
            <a:r>
              <a:rPr lang="en-GB" sz="3600" i="1" dirty="0" err="1" smtClean="0"/>
              <a:t>ScHARR</a:t>
            </a:r>
            <a:r>
              <a:rPr lang="en-GB" sz="3600" i="1" dirty="0" smtClean="0"/>
              <a:t>, University of Sheffield</a:t>
            </a:r>
          </a:p>
          <a:p>
            <a:pPr eaLnBrk="1" hangingPunct="1">
              <a:lnSpc>
                <a:spcPct val="80000"/>
              </a:lnSpc>
            </a:pPr>
            <a:endParaRPr lang="en-GB" sz="3600" i="1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This independent commissioned and funded by the Policy Research Programme in the Department of Health. The views expressed are not necessarily those of the Department.</a:t>
            </a:r>
          </a:p>
          <a:p>
            <a:pPr eaLnBrk="1" hangingPunct="1">
              <a:lnSpc>
                <a:spcPct val="80000"/>
              </a:lnSpc>
            </a:pPr>
            <a:endParaRPr lang="en-GB" sz="3600" i="1" dirty="0" smtClean="0"/>
          </a:p>
          <a:p>
            <a:pPr eaLnBrk="1" hangingPunct="1">
              <a:lnSpc>
                <a:spcPct val="80000"/>
              </a:lnSpc>
            </a:pPr>
            <a:endParaRPr lang="en-GB" sz="2000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1BBC0C-AA25-42B9-AC9E-3ACD51D06E2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graphicFrame>
        <p:nvGraphicFramePr>
          <p:cNvPr id="4" name="Chart 3"/>
          <p:cNvGraphicFramePr/>
          <p:nvPr/>
        </p:nvGraphicFramePr>
        <p:xfrm>
          <a:off x="714348" y="1142984"/>
          <a:ext cx="785818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people get a good service?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UOS Stephenson" pitchFamily="-70" charset="0"/>
              <a:buAutoNum type="arabicPeriod"/>
              <a:defRPr/>
            </a:pPr>
            <a:r>
              <a:rPr lang="en-GB" dirty="0" smtClean="0"/>
              <a:t>Routine data</a:t>
            </a:r>
          </a:p>
          <a:p>
            <a:pPr marL="914400" lvl="2" indent="-514350">
              <a:defRPr/>
            </a:pPr>
            <a:r>
              <a:rPr lang="en-GB" dirty="0" smtClean="0"/>
              <a:t>Low call abandonment rate (&lt;0.5%)</a:t>
            </a:r>
          </a:p>
          <a:p>
            <a:pPr marL="914400" lvl="2" indent="-514350">
              <a:defRPr/>
            </a:pPr>
            <a:r>
              <a:rPr lang="en-GB" dirty="0" smtClean="0"/>
              <a:t>Most calls answered in 60 </a:t>
            </a:r>
            <a:r>
              <a:rPr lang="en-GB" dirty="0" err="1" smtClean="0"/>
              <a:t>secs</a:t>
            </a:r>
            <a:r>
              <a:rPr lang="en-GB" dirty="0" smtClean="0"/>
              <a:t> (98.5%)</a:t>
            </a:r>
          </a:p>
          <a:p>
            <a:pPr marL="914400" lvl="2" indent="-514350">
              <a:defRPr/>
            </a:pPr>
            <a:r>
              <a:rPr lang="en-GB" dirty="0" smtClean="0"/>
              <a:t>Low call back rate (5%)</a:t>
            </a:r>
          </a:p>
          <a:p>
            <a:pPr marL="514350" lvl="1" indent="-514350">
              <a:buFont typeface="TUOS Stephenson" pitchFamily="-70" charset="0"/>
              <a:buNone/>
              <a:defRPr/>
            </a:pPr>
            <a:r>
              <a:rPr lang="en-GB" dirty="0" smtClean="0"/>
              <a:t>2. Stakeholders</a:t>
            </a:r>
          </a:p>
          <a:p>
            <a:pPr marL="914400" lvl="2" indent="-514350">
              <a:defRPr/>
            </a:pPr>
            <a:r>
              <a:rPr lang="en-GB" dirty="0" smtClean="0"/>
              <a:t>Working as planned with room for improvement and plans for expansion</a:t>
            </a:r>
          </a:p>
          <a:p>
            <a:pPr marL="914400" lvl="2" indent="-514350">
              <a:defRPr/>
            </a:pPr>
            <a:r>
              <a:rPr lang="en-GB" dirty="0" smtClean="0"/>
              <a:t>Key is </a:t>
            </a:r>
            <a:r>
              <a:rPr lang="en-GB" dirty="0" err="1" smtClean="0"/>
              <a:t>DoS</a:t>
            </a:r>
            <a:r>
              <a:rPr lang="en-GB" dirty="0" smtClean="0"/>
              <a:t> and getting care pathways right, clinical engagement, electronic links</a:t>
            </a:r>
          </a:p>
          <a:p>
            <a:pPr marL="514350" lvl="1" indent="-514350">
              <a:buNone/>
              <a:defRPr/>
            </a:pPr>
            <a:r>
              <a:rPr lang="en-GB" dirty="0" smtClean="0"/>
              <a:t>	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74E152-BDBE-4071-84D5-A9A0B709251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9600" y="2060848"/>
            <a:ext cx="8229600" cy="4035152"/>
          </a:xfrm>
        </p:spPr>
        <p:txBody>
          <a:bodyPr/>
          <a:lstStyle/>
          <a:p>
            <a:pPr lvl="1"/>
            <a:r>
              <a:rPr lang="en-US" sz="3600" dirty="0" smtClean="0"/>
              <a:t>65% very helpful advice</a:t>
            </a:r>
          </a:p>
          <a:p>
            <a:pPr lvl="1"/>
            <a:r>
              <a:rPr lang="en-US" sz="3600" dirty="0" smtClean="0"/>
              <a:t>73% very satisfied</a:t>
            </a:r>
          </a:p>
          <a:p>
            <a:pPr lvl="1"/>
            <a:r>
              <a:rPr lang="en-US" sz="3600" dirty="0" smtClean="0"/>
              <a:t>85% thought it had enabled them to contact “right service first time</a:t>
            </a:r>
          </a:p>
          <a:p>
            <a:pPr lvl="1"/>
            <a:r>
              <a:rPr lang="en-US" sz="3600" dirty="0" smtClean="0"/>
              <a:t>86% complied with advice given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BFDC-3760-4A6A-8369-C9C89A46CBC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Strongly agree</a:t>
            </a:r>
          </a:p>
        </p:txBody>
      </p:sp>
      <p:graphicFrame>
        <p:nvGraphicFramePr>
          <p:cNvPr id="3074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362200"/>
          <a:ext cx="8229600" cy="3733800"/>
        </p:xfrm>
        <a:graphic>
          <a:graphicData uri="http://schemas.openxmlformats.org/presentationml/2006/ole">
            <p:oleObj spid="_x0000_s3074" r:id="rId3" imgW="8230313" imgH="3731075" progId="Excel.Sheet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74E152-BDBE-4071-84D5-A9A0B709251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 place first time?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2214563"/>
            <a:ext cx="8229600" cy="3881437"/>
          </a:xfrm>
        </p:spPr>
        <p:txBody>
          <a:bodyPr/>
          <a:lstStyle/>
          <a:p>
            <a:r>
              <a:rPr lang="en-GB" sz="2800" smtClean="0"/>
              <a:t>2% (36/1769) had an emergency service of 999 or ED late in their pathway</a:t>
            </a:r>
          </a:p>
          <a:p>
            <a:r>
              <a:rPr lang="en-GB" sz="2800" smtClean="0"/>
              <a:t>34/522 ‘problem calls’ from user perspective</a:t>
            </a:r>
          </a:p>
          <a:p>
            <a:r>
              <a:rPr lang="en-GB" sz="2800" smtClean="0"/>
              <a:t>8/34 problematic disposition</a:t>
            </a:r>
          </a:p>
          <a:p>
            <a:pPr lvl="2"/>
            <a:r>
              <a:rPr lang="en-GB" smtClean="0"/>
              <a:t>5 too high (4 had 999 ambulance)</a:t>
            </a:r>
          </a:p>
          <a:p>
            <a:pPr lvl="2"/>
            <a:r>
              <a:rPr lang="en-GB" smtClean="0"/>
              <a:t>3 too low</a:t>
            </a:r>
          </a:p>
          <a:p>
            <a:r>
              <a:rPr lang="en-GB" sz="2800" smtClean="0"/>
              <a:t>Post surgery, children, repeat calls, district nursing, analgesia, irrelevant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74E152-BDBE-4071-84D5-A9A0B709251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Impact on perceptions of access: urgent care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BFDC-3760-4A6A-8369-C9C89A46CBC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362200"/>
          <a:ext cx="822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efficient?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series regression analysis 2 years before  &amp; 1 year after NHS 111 introduced</a:t>
            </a:r>
          </a:p>
          <a:p>
            <a:r>
              <a:rPr lang="en-GB" dirty="0" smtClean="0"/>
              <a:t>Ambulance calls &amp; incidents</a:t>
            </a:r>
          </a:p>
          <a:p>
            <a:r>
              <a:rPr lang="en-GB" dirty="0" smtClean="0"/>
              <a:t>Emergency Departments</a:t>
            </a:r>
          </a:p>
          <a:p>
            <a:r>
              <a:rPr lang="en-GB" dirty="0" smtClean="0"/>
              <a:t>Urgent services (GP OOH, MIU, WIC)</a:t>
            </a:r>
          </a:p>
          <a:p>
            <a:r>
              <a:rPr lang="en-GB" dirty="0" smtClean="0"/>
              <a:t>NHS Direct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BFDC-3760-4A6A-8369-C9C89A46CBC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6"/>
            <a:ext cx="8229600" cy="3963144"/>
          </a:xfrm>
        </p:spPr>
        <p:txBody>
          <a:bodyPr/>
          <a:lstStyle/>
          <a:p>
            <a:r>
              <a:rPr lang="en-GB" dirty="0" smtClean="0"/>
              <a:t>Significant impact on NHS Direct (reduction) and ambulance incidents (increase) in some sites</a:t>
            </a:r>
          </a:p>
          <a:p>
            <a:r>
              <a:rPr lang="en-GB" dirty="0" smtClean="0"/>
              <a:t>Trend towards lower ED and higher primary care but not big shifts</a:t>
            </a:r>
          </a:p>
          <a:p>
            <a:r>
              <a:rPr lang="en-GB" dirty="0" smtClean="0"/>
              <a:t>Impact variable according to site</a:t>
            </a:r>
          </a:p>
          <a:p>
            <a:r>
              <a:rPr lang="en-GB" dirty="0" smtClean="0"/>
              <a:t>Noise in the system – other initiatives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8229600" cy="792088"/>
          </a:xfrm>
        </p:spPr>
        <p:txBody>
          <a:bodyPr/>
          <a:lstStyle/>
          <a:p>
            <a:r>
              <a:rPr lang="en-GB" dirty="0" smtClean="0"/>
              <a:t>Change in system activity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pic>
        <p:nvPicPr>
          <p:cNvPr id="337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64" y="1700808"/>
            <a:ext cx="7296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980728"/>
            <a:ext cx="8229600" cy="792088"/>
          </a:xfrm>
        </p:spPr>
        <p:txBody>
          <a:bodyPr/>
          <a:lstStyle/>
          <a:p>
            <a:r>
              <a:rPr lang="en-GB" dirty="0" smtClean="0"/>
              <a:t>Change is system activity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524" y="1916832"/>
          <a:ext cx="8568952" cy="4380256"/>
        </p:xfrm>
        <a:graphic>
          <a:graphicData uri="http://schemas.openxmlformats.org/drawingml/2006/table">
            <a:tbl>
              <a:tblPr/>
              <a:tblGrid>
                <a:gridCol w="2505129"/>
                <a:gridCol w="3295536"/>
                <a:gridCol w="2768287"/>
              </a:tblGrid>
              <a:tr h="112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latin typeface="Calibri"/>
                          <a:ea typeface="Times New Roman"/>
                          <a:cs typeface="Times New Roman"/>
                        </a:rPr>
                        <a:t>Service activity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latin typeface="Calibri"/>
                          <a:ea typeface="Times New Roman"/>
                          <a:cs typeface="Times New Roman"/>
                        </a:rPr>
                        <a:t>Estimated change in monthly activity per 1000 triaged NHS 111 calls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latin typeface="Calibri"/>
                          <a:ea typeface="Times New Roman"/>
                          <a:cs typeface="Times New Roman"/>
                        </a:rPr>
                        <a:t>Pilot v Control model – estimated % change in monthly activity (95%CI)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b="1">
                          <a:latin typeface="Calibri"/>
                          <a:ea typeface="Times New Roman"/>
                          <a:cs typeface="Times New Roman"/>
                        </a:rPr>
                        <a:t>ED attendances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latin typeface="Calibri"/>
                          <a:ea typeface="Times New Roman"/>
                          <a:cs typeface="Times New Roman"/>
                        </a:rPr>
                        <a:t>-1 (-66, +64) fewer attendances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latin typeface="Calibri"/>
                          <a:ea typeface="Times New Roman"/>
                          <a:cs typeface="Times New Roman"/>
                        </a:rPr>
                        <a:t>-0.1% (-3.8%, +3.7%)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latin typeface="Calibri"/>
                          <a:ea typeface="Times New Roman"/>
                          <a:cs typeface="Times New Roman"/>
                        </a:rPr>
                        <a:t>GPOOH, </a:t>
                      </a:r>
                      <a:r>
                        <a:rPr lang="en-GB" sz="2000" b="1" dirty="0" err="1">
                          <a:latin typeface="Calibri"/>
                          <a:ea typeface="Times New Roman"/>
                          <a:cs typeface="Times New Roman"/>
                        </a:rPr>
                        <a:t>WiC</a:t>
                      </a:r>
                      <a:r>
                        <a:rPr lang="en-GB" sz="2000" b="1" dirty="0">
                          <a:latin typeface="Calibri"/>
                          <a:ea typeface="Times New Roman"/>
                          <a:cs typeface="Times New Roman"/>
                        </a:rPr>
                        <a:t>, UCC. MIU attendances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latin typeface="Calibri"/>
                          <a:ea typeface="Times New Roman"/>
                          <a:cs typeface="Times New Roman"/>
                        </a:rPr>
                        <a:t>+47 (-66, +159) extra attendances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latin typeface="Calibri"/>
                          <a:ea typeface="Times New Roman"/>
                          <a:cs typeface="Times New Roman"/>
                        </a:rPr>
                        <a:t>+2.5% (-3.5%, +8.5%)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b="1">
                          <a:latin typeface="Calibri"/>
                          <a:ea typeface="Times New Roman"/>
                          <a:cs typeface="Times New Roman"/>
                        </a:rPr>
                        <a:t>Calls to NHS Direct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latin typeface="Calibri"/>
                          <a:ea typeface="Times New Roman"/>
                          <a:cs typeface="Times New Roman"/>
                        </a:rPr>
                        <a:t>-102 (-130, -74) fewer calls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latin typeface="Calibri"/>
                          <a:ea typeface="Times New Roman"/>
                          <a:cs typeface="Times New Roman"/>
                        </a:rPr>
                        <a:t>-19.3% (-24.6%, -14.0%)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b="1">
                          <a:latin typeface="Calibri"/>
                          <a:ea typeface="Times New Roman"/>
                          <a:cs typeface="Times New Roman"/>
                        </a:rPr>
                        <a:t>Calls to 999 ambulance service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latin typeface="Calibri"/>
                          <a:ea typeface="Times New Roman"/>
                          <a:cs typeface="Times New Roman"/>
                        </a:rPr>
                        <a:t>+3 (-31, +37) more calls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latin typeface="Calibri"/>
                          <a:ea typeface="Times New Roman"/>
                          <a:cs typeface="Times New Roman"/>
                        </a:rPr>
                        <a:t>+0.3% (-3.1%,+3.7)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b="1">
                          <a:latin typeface="Calibri"/>
                          <a:ea typeface="Times New Roman"/>
                          <a:cs typeface="Times New Roman"/>
                        </a:rPr>
                        <a:t>Ambulance 999 incidents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latin typeface="Calibri"/>
                          <a:ea typeface="Times New Roman"/>
                          <a:cs typeface="Times New Roman"/>
                        </a:rPr>
                        <a:t>+24 (+8, +39) more incidents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latin typeface="Calibri"/>
                          <a:ea typeface="Times New Roman"/>
                          <a:cs typeface="Times New Roman"/>
                        </a:rPr>
                        <a:t>+2.9% (+1.0%,+4.8%)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pic>
        <p:nvPicPr>
          <p:cNvPr id="6" name="Picture 5" descr="111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1412240"/>
            <a:ext cx="8046720" cy="4033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2984"/>
            <a:ext cx="8229600" cy="990616"/>
          </a:xfrm>
        </p:spPr>
        <p:txBody>
          <a:bodyPr/>
          <a:lstStyle/>
          <a:p>
            <a:r>
              <a:rPr lang="en-GB" dirty="0" smtClean="0"/>
              <a:t>3% increase in ambulance incidents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 smtClean="0"/>
              <a:t>24,000 extra incidents per million NHS 111 calls</a:t>
            </a:r>
          </a:p>
          <a:p>
            <a:r>
              <a:rPr lang="en-GB" sz="3000" dirty="0" smtClean="0"/>
              <a:t>15,000 extra incidents for a service currently responding to 500,000 incidents per year</a:t>
            </a:r>
          </a:p>
          <a:p>
            <a:r>
              <a:rPr lang="en-GB" sz="3000" dirty="0" smtClean="0"/>
              <a:t>180,000 extra incidents above current 6 million</a:t>
            </a:r>
          </a:p>
          <a:p>
            <a:pPr>
              <a:buNone/>
            </a:pPr>
            <a:endParaRPr lang="en-GB" sz="3000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1C990-2BF9-483A-B11D-6BB4B7DA36D1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Why little impact? (perceptions of access and system use)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Small dose</a:t>
            </a:r>
          </a:p>
          <a:p>
            <a:r>
              <a:rPr lang="en-GB" dirty="0" smtClean="0"/>
              <a:t>Too soon</a:t>
            </a:r>
          </a:p>
          <a:p>
            <a:pPr lvl="2"/>
            <a:r>
              <a:rPr lang="en-GB" dirty="0" smtClean="0"/>
              <a:t>More integration to occur</a:t>
            </a:r>
          </a:p>
          <a:p>
            <a:r>
              <a:rPr lang="en-GB" dirty="0" smtClean="0"/>
              <a:t>Insensitive measures</a:t>
            </a:r>
          </a:p>
          <a:p>
            <a:r>
              <a:rPr lang="en-GB" dirty="0" smtClean="0"/>
              <a:t>A lot of </a:t>
            </a:r>
            <a:r>
              <a:rPr lang="en-GB" smtClean="0"/>
              <a:t>“noise”</a:t>
            </a:r>
          </a:p>
          <a:p>
            <a:r>
              <a:rPr lang="en-GB" dirty="0" smtClean="0"/>
              <a:t>Little impact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BFDC-3760-4A6A-8369-C9C89A46CBC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has it progressed?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362200"/>
          <a:ext cx="8229600" cy="40191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733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 2011 (4 sites)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February 2013 (18 sites)</a:t>
                      </a:r>
                      <a:endParaRPr lang="en-GB" dirty="0"/>
                    </a:p>
                  </a:txBody>
                  <a:tcPr/>
                </a:tc>
              </a:tr>
              <a:tr h="42521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Population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1,822,600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11,335,065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521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Calls offered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33523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218114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521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Abandoned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0.4%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3.2%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521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Answered within 60 </a:t>
                      </a:r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secs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98.4%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90.4%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521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Clinical Advice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27.5%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521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Warm transfer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95%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72.5%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3928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Callbacks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Within 10 minutes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53.4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effects – compared to previous year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636915"/>
          <a:ext cx="8229600" cy="33123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2360"/>
                <a:gridCol w="2240632"/>
                <a:gridCol w="2386608"/>
              </a:tblGrid>
              <a:tr h="4731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 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October 2012</a:t>
                      </a:r>
                      <a:endParaRPr lang="en-GB" dirty="0"/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attendances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-646 (-4.6%)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-1108 (-0.9%)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Urgent/primary care contacts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-419 (-3.2%)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-2588 (-1.8%)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Calls to NHS Direct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0845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-1098 (-31.2%)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-8049 (-29.3%)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Ambulances arriving on scene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+460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(+9.1%)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+5242 (+8.5%)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Ambulances triggered by 111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3126 (15%)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9198 (13.8%)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111 triggered transported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2316 (76.3%)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6750 (73.3%)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539552" y="908720"/>
          <a:ext cx="79928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251520" y="1196752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what’s happened?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Relatively stable up until recently</a:t>
            </a:r>
          </a:p>
          <a:p>
            <a:r>
              <a:rPr lang="en-GB" dirty="0" smtClean="0"/>
              <a:t>14 additional sites live by February</a:t>
            </a:r>
          </a:p>
          <a:p>
            <a:r>
              <a:rPr lang="en-GB" dirty="0" smtClean="0"/>
              <a:t>Some local issues identified</a:t>
            </a:r>
          </a:p>
          <a:p>
            <a:r>
              <a:rPr lang="en-GB" dirty="0" smtClean="0"/>
              <a:t>Limited adverse publicity</a:t>
            </a:r>
          </a:p>
          <a:p>
            <a:r>
              <a:rPr lang="en-GB" dirty="0" smtClean="0"/>
              <a:t>High user satisfaction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4F29A-B996-48D8-8954-E021637AA3E9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1C990-2BF9-483A-B11D-6BB4B7DA36D1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pic>
        <p:nvPicPr>
          <p:cNvPr id="5" name="Picture 4" descr="Pulse Toda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800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5856" y="1340768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Delays, abandoned calls and an 11-hour wait for a call-back: Leaked document reveals the extent of NHS 111 performance issues</a:t>
            </a:r>
            <a:endParaRPr lang="en-GB" b="1" dirty="0"/>
          </a:p>
        </p:txBody>
      </p:sp>
      <p:pic>
        <p:nvPicPr>
          <p:cNvPr id="7" name="Picture 6" descr="http://www.ehi.co.uk/gfx/ehi-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67744" y="3933056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NHS 111 in 'total meltdown</a:t>
            </a:r>
            <a:endParaRPr lang="en-GB" sz="2800" dirty="0"/>
          </a:p>
        </p:txBody>
      </p:sp>
      <p:pic>
        <p:nvPicPr>
          <p:cNvPr id="9" name="Picture 9" descr="http://www.ehi.co.uk/img/news0254/Logos/nhs-111-MELT_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17032"/>
            <a:ext cx="1495425" cy="14954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20571385">
            <a:off x="837049" y="5086763"/>
            <a:ext cx="4658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Inquiry into failings in NHS emergency care</a:t>
            </a:r>
            <a:endParaRPr lang="en-GB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4F29A-B996-48D8-8954-E021637AA3E9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6604" t="11898" r="9434" b="1270"/>
          <a:stretch>
            <a:fillRect/>
          </a:stretch>
        </p:blipFill>
        <p:spPr bwMode="auto">
          <a:xfrm>
            <a:off x="611560" y="908720"/>
            <a:ext cx="7632848" cy="56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4F29A-B996-48D8-8954-E021637AA3E9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11455" t="24419" r="33334" b="7616"/>
          <a:stretch>
            <a:fillRect/>
          </a:stretch>
        </p:blipFill>
        <p:spPr bwMode="auto">
          <a:xfrm>
            <a:off x="755576" y="908720"/>
            <a:ext cx="72249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E1BC34-575C-45FE-A998-E52074357B82}" type="datetime5">
              <a:rPr lang="en-GB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The University of Sheffield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25538"/>
            <a:ext cx="8229600" cy="574675"/>
          </a:xfrm>
        </p:spPr>
        <p:txBody>
          <a:bodyPr/>
          <a:lstStyle/>
          <a:p>
            <a:pPr eaLnBrk="1" hangingPunct="1"/>
            <a:r>
              <a:rPr lang="en-GB" sz="4000" u="sng" smtClean="0"/>
              <a:t>What problems is it trying to fix?</a:t>
            </a:r>
            <a:br>
              <a:rPr lang="en-GB" sz="4000" u="sng" smtClean="0"/>
            </a:br>
            <a:endParaRPr lang="en-GB" sz="4000" u="sng" smtClean="0"/>
          </a:p>
        </p:txBody>
      </p:sp>
      <p:pic>
        <p:nvPicPr>
          <p:cNvPr id="8197" name="Picture 3" descr="rome-doors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8888" y="1989138"/>
            <a:ext cx="4514850" cy="4392612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1124744"/>
            <a:ext cx="8229600" cy="936104"/>
          </a:xfrm>
        </p:spPr>
        <p:txBody>
          <a:bodyPr/>
          <a:lstStyle/>
          <a:p>
            <a:r>
              <a:rPr lang="en-GB" dirty="0" smtClean="0"/>
              <a:t>Improvements &amp; Challenges identified in pilot evaluation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2492896"/>
            <a:ext cx="8229600" cy="3603104"/>
          </a:xfrm>
        </p:spPr>
        <p:txBody>
          <a:bodyPr/>
          <a:lstStyle/>
          <a:p>
            <a:r>
              <a:rPr lang="en-GB" dirty="0" smtClean="0"/>
              <a:t>Relevance of questions</a:t>
            </a:r>
          </a:p>
          <a:p>
            <a:r>
              <a:rPr lang="en-GB" dirty="0" smtClean="0"/>
              <a:t>Ambulance use – understand increase</a:t>
            </a:r>
          </a:p>
          <a:p>
            <a:r>
              <a:rPr lang="en-GB" dirty="0" smtClean="0"/>
              <a:t>Integration – Pathways &amp; </a:t>
            </a:r>
            <a:r>
              <a:rPr lang="en-GB" dirty="0" err="1" smtClean="0"/>
              <a:t>DoS</a:t>
            </a:r>
            <a:endParaRPr lang="en-GB" dirty="0" smtClean="0"/>
          </a:p>
          <a:p>
            <a:r>
              <a:rPr lang="en-GB" dirty="0" smtClean="0"/>
              <a:t>Dealing with increased demand</a:t>
            </a:r>
          </a:p>
          <a:p>
            <a:r>
              <a:rPr lang="en-GB" dirty="0" smtClean="0"/>
              <a:t>NHS Direct closure – different case mix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340F2E-512F-4B91-A666-75C6860EE126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2736"/>
            <a:ext cx="8229600" cy="864096"/>
          </a:xfrm>
        </p:spPr>
        <p:txBody>
          <a:bodyPr/>
          <a:lstStyle/>
          <a:p>
            <a:r>
              <a:rPr lang="en-GB" dirty="0" smtClean="0"/>
              <a:t>Possible causes -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4"/>
            <a:ext cx="8229600" cy="4251176"/>
          </a:xfrm>
        </p:spPr>
        <p:txBody>
          <a:bodyPr/>
          <a:lstStyle/>
          <a:p>
            <a:r>
              <a:rPr lang="en-GB" sz="2800" dirty="0" smtClean="0"/>
              <a:t>Planning service &amp; procurement</a:t>
            </a:r>
          </a:p>
          <a:p>
            <a:r>
              <a:rPr lang="en-GB" sz="2800" dirty="0" smtClean="0"/>
              <a:t>New models</a:t>
            </a:r>
          </a:p>
          <a:p>
            <a:r>
              <a:rPr lang="en-GB" sz="2800" dirty="0" smtClean="0"/>
              <a:t>Developing and agreeing pathways</a:t>
            </a:r>
          </a:p>
          <a:p>
            <a:r>
              <a:rPr lang="en-GB" sz="2800" dirty="0" err="1" smtClean="0"/>
              <a:t>DoS</a:t>
            </a:r>
            <a:endParaRPr lang="en-GB" sz="2800" dirty="0" smtClean="0"/>
          </a:p>
          <a:p>
            <a:r>
              <a:rPr lang="en-GB" sz="2800" dirty="0" smtClean="0"/>
              <a:t>Staff recruitment and training</a:t>
            </a:r>
          </a:p>
          <a:p>
            <a:r>
              <a:rPr lang="en-GB" sz="2800" dirty="0" smtClean="0"/>
              <a:t>Technology testing </a:t>
            </a:r>
          </a:p>
          <a:p>
            <a:r>
              <a:rPr lang="en-GB" sz="2800" dirty="0" smtClean="0"/>
              <a:t>Commitment</a:t>
            </a:r>
          </a:p>
          <a:p>
            <a:r>
              <a:rPr lang="en-GB" sz="2800" dirty="0" smtClean="0"/>
              <a:t>Not resolving early issues first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8229600" cy="1152872"/>
          </a:xfrm>
        </p:spPr>
        <p:txBody>
          <a:bodyPr/>
          <a:lstStyle/>
          <a:p>
            <a:r>
              <a:rPr lang="en-GB" dirty="0" smtClean="0"/>
              <a:t>What we need to understand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4"/>
            <a:ext cx="8229600" cy="4251176"/>
          </a:xfrm>
        </p:spPr>
        <p:txBody>
          <a:bodyPr/>
          <a:lstStyle/>
          <a:p>
            <a:r>
              <a:rPr lang="en-GB" sz="2800" dirty="0" smtClean="0"/>
              <a:t>Appropriateness of 999 dispositions and how to manage this</a:t>
            </a:r>
          </a:p>
          <a:p>
            <a:r>
              <a:rPr lang="en-GB" sz="2800" dirty="0" smtClean="0"/>
              <a:t>Impact of turning off 0845 – monitor call volumes and accurately estimate activity</a:t>
            </a:r>
          </a:p>
          <a:p>
            <a:r>
              <a:rPr lang="en-GB" sz="2800" dirty="0" smtClean="0"/>
              <a:t>Changes in demand for urgent &amp; emergency care underlying this</a:t>
            </a:r>
          </a:p>
          <a:p>
            <a:r>
              <a:rPr lang="en-GB" sz="2800" dirty="0" smtClean="0"/>
              <a:t>Who is accessing the service</a:t>
            </a:r>
          </a:p>
          <a:p>
            <a:r>
              <a:rPr lang="en-GB" sz="2800" dirty="0" smtClean="0"/>
              <a:t>Rigorously assess real impact of introduction 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The University of Sheffield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Salvageable or not ?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48-5105-474F-8BAD-D25B813E848C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  <p:pic>
        <p:nvPicPr>
          <p:cNvPr id="8" name="Content Placeholder 7" descr="Call_111_logo_Strapline_r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3775" y="2919412"/>
            <a:ext cx="2381250" cy="2619375"/>
          </a:xfrm>
        </p:spPr>
      </p:pic>
      <p:pic>
        <p:nvPicPr>
          <p:cNvPr id="9" name="Picture 8" descr="plaster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5059">
            <a:off x="3398965" y="3277913"/>
            <a:ext cx="2511265" cy="8063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NHS 111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24 hour access to telephone advice for non-emergency health care</a:t>
            </a:r>
          </a:p>
          <a:p>
            <a:r>
              <a:rPr lang="en-GB" smtClean="0"/>
              <a:t>Non-clinical call handlers with NHS Pathways, with nurse advisors for some calls</a:t>
            </a:r>
          </a:p>
          <a:p>
            <a:r>
              <a:rPr lang="en-GB" smtClean="0"/>
              <a:t>Direct dispatch of 999 ambulance</a:t>
            </a:r>
          </a:p>
          <a:p>
            <a:r>
              <a:rPr lang="en-GB" smtClean="0"/>
              <a:t>Appointments made with some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BFDC-3760-4A6A-8369-C9C89A46CBC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Improve access for patients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Reduce confusion by offering easy access to advice and direction</a:t>
            </a:r>
          </a:p>
          <a:p>
            <a:pPr lvl="2"/>
            <a:r>
              <a:rPr lang="en-GB" smtClean="0"/>
              <a:t>Free</a:t>
            </a:r>
          </a:p>
          <a:p>
            <a:pPr lvl="2"/>
            <a:r>
              <a:rPr lang="en-GB" smtClean="0"/>
              <a:t>Easy to remember number</a:t>
            </a:r>
          </a:p>
          <a:p>
            <a:pPr lvl="2"/>
            <a:r>
              <a:rPr lang="en-GB" smtClean="0"/>
              <a:t>Quick</a:t>
            </a:r>
          </a:p>
          <a:p>
            <a:r>
              <a:rPr lang="en-GB" smtClean="0"/>
              <a:t>(Direction of Travel; Darzi High Quality Care for All; DH press release Dec 2009; DH FAQ Dec 2009)</a:t>
            </a:r>
          </a:p>
          <a:p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BFDC-3760-4A6A-8369-C9C89A46CBC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Expected benefits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Easier access</a:t>
            </a:r>
          </a:p>
          <a:p>
            <a:r>
              <a:rPr lang="en-GB" sz="2800" smtClean="0"/>
              <a:t>Increased efficiency (right place, first time)* </a:t>
            </a:r>
          </a:p>
          <a:p>
            <a:r>
              <a:rPr lang="en-GB" sz="2800" smtClean="0"/>
              <a:t>Increased public satisfaction and confidence in urgent care</a:t>
            </a:r>
          </a:p>
          <a:p>
            <a:r>
              <a:rPr lang="en-GB" sz="2800" smtClean="0"/>
              <a:t>Reducing non-emergency calls to 999 as long term benefit *</a:t>
            </a:r>
          </a:p>
          <a:p>
            <a:pPr lvl="1">
              <a:buFont typeface="TUOS Stephenson" pitchFamily="-70" charset="0"/>
              <a:buNone/>
            </a:pPr>
            <a:r>
              <a:rPr lang="en-GB" sz="2400" smtClean="0"/>
              <a:t>		* “</a:t>
            </a:r>
            <a:r>
              <a:rPr lang="en-GB" sz="2400" i="1" smtClean="0"/>
              <a:t>patients use less expensive services where appropriate</a:t>
            </a:r>
            <a:r>
              <a:rPr lang="en-GB" sz="2400" smtClean="0"/>
              <a:t>”</a:t>
            </a:r>
          </a:p>
          <a:p>
            <a:pPr>
              <a:buFontTx/>
              <a:buNone/>
            </a:pPr>
            <a:r>
              <a:rPr lang="en-GB" sz="2800" smtClean="0"/>
              <a:t>						(DH FAQ Dec 2009)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BFDC-3760-4A6A-8369-C9C89A46CBC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Will it fix these problems? T</a:t>
            </a:r>
            <a:r>
              <a:rPr lang="en-GB" dirty="0" smtClean="0"/>
              <a:t>heory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7171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GB" sz="2800" dirty="0" smtClean="0"/>
              <a:t>NHS Direct</a:t>
            </a:r>
          </a:p>
          <a:p>
            <a:pPr marL="742950" lvl="2" indent="-342900">
              <a:defRPr/>
            </a:pPr>
            <a:r>
              <a:rPr lang="en-GB" sz="2400" dirty="0" smtClean="0"/>
              <a:t>Advice and direction</a:t>
            </a:r>
          </a:p>
          <a:p>
            <a:pPr lvl="1">
              <a:defRPr/>
            </a:pPr>
            <a:r>
              <a:rPr lang="en-GB" dirty="0" smtClean="0"/>
              <a:t>08454647</a:t>
            </a:r>
          </a:p>
          <a:p>
            <a:pPr lvl="1">
              <a:defRPr/>
            </a:pPr>
            <a:r>
              <a:rPr lang="en-GB" dirty="0" smtClean="0"/>
              <a:t>Nurse</a:t>
            </a:r>
          </a:p>
          <a:p>
            <a:pPr lvl="1">
              <a:defRPr/>
            </a:pPr>
            <a:r>
              <a:rPr lang="en-GB" dirty="0" smtClean="0"/>
              <a:t>Wait</a:t>
            </a:r>
          </a:p>
          <a:p>
            <a:pPr lvl="1">
              <a:defRPr/>
            </a:pPr>
            <a:r>
              <a:rPr lang="en-GB" dirty="0" smtClean="0"/>
              <a:t>Assessment length</a:t>
            </a:r>
          </a:p>
          <a:p>
            <a:pPr lvl="1">
              <a:defRPr/>
            </a:pPr>
            <a:r>
              <a:rPr lang="en-GB" dirty="0" smtClean="0"/>
              <a:t>Separate</a:t>
            </a:r>
          </a:p>
          <a:p>
            <a:pPr lvl="1">
              <a:defRPr/>
            </a:pPr>
            <a:r>
              <a:rPr lang="en-GB" dirty="0" smtClean="0"/>
              <a:t>Software</a:t>
            </a: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1126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mtClean="0"/>
              <a:t>NHS 111</a:t>
            </a:r>
          </a:p>
          <a:p>
            <a:pPr lvl="1"/>
            <a:r>
              <a:rPr lang="en-GB" smtClean="0"/>
              <a:t>Direction and advice</a:t>
            </a:r>
          </a:p>
          <a:p>
            <a:pPr lvl="1"/>
            <a:r>
              <a:rPr lang="en-GB" smtClean="0"/>
              <a:t>111</a:t>
            </a:r>
          </a:p>
          <a:p>
            <a:pPr lvl="1"/>
            <a:r>
              <a:rPr lang="en-GB" smtClean="0"/>
              <a:t>Lay operator</a:t>
            </a:r>
          </a:p>
          <a:p>
            <a:pPr lvl="1"/>
            <a:r>
              <a:rPr lang="en-GB" smtClean="0"/>
              <a:t>No wait</a:t>
            </a:r>
          </a:p>
          <a:p>
            <a:pPr lvl="1"/>
            <a:r>
              <a:rPr lang="en-GB" smtClean="0"/>
              <a:t>Shorter assessment</a:t>
            </a:r>
          </a:p>
          <a:p>
            <a:pPr lvl="1"/>
            <a:r>
              <a:rPr lang="en-GB" smtClean="0"/>
              <a:t>Integrated</a:t>
            </a:r>
          </a:p>
          <a:p>
            <a:pPr lvl="1"/>
            <a:r>
              <a:rPr lang="en-GB" smtClean="0"/>
              <a:t>NHS Pathways</a:t>
            </a:r>
          </a:p>
          <a:p>
            <a:pPr lvl="1"/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3D10C7-2E4E-401B-A4B3-EED43872DEB1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990600"/>
          </a:xfrm>
        </p:spPr>
        <p:txBody>
          <a:bodyPr/>
          <a:lstStyle/>
          <a:p>
            <a:r>
              <a:rPr lang="en-GB" sz="4000" dirty="0" smtClean="0"/>
              <a:t>Design: </a:t>
            </a:r>
            <a:r>
              <a:rPr lang="en-US" sz="4000" dirty="0" smtClean="0"/>
              <a:t>Mixed methods evaluation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GB" u="sng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9600" y="1928813"/>
            <a:ext cx="8229600" cy="4167187"/>
          </a:xfrm>
        </p:spPr>
        <p:txBody>
          <a:bodyPr/>
          <a:lstStyle/>
          <a:p>
            <a:pPr lvl="1"/>
            <a:r>
              <a:rPr lang="en-US" smtClean="0"/>
              <a:t>Processes</a:t>
            </a:r>
          </a:p>
          <a:p>
            <a:pPr lvl="3"/>
            <a:r>
              <a:rPr lang="en-US" sz="2000" smtClean="0"/>
              <a:t>Routine data on activity  and quality standards</a:t>
            </a:r>
          </a:p>
          <a:p>
            <a:pPr lvl="3"/>
            <a:r>
              <a:rPr lang="en-US" sz="2000" smtClean="0"/>
              <a:t>Postal survey of NHS 111 users 3m,9m </a:t>
            </a:r>
            <a:r>
              <a:rPr lang="en-US" sz="1800" smtClean="0"/>
              <a:t>(n=1200 per pilot)</a:t>
            </a:r>
          </a:p>
          <a:p>
            <a:pPr lvl="3"/>
            <a:r>
              <a:rPr lang="en-US" sz="2000" smtClean="0"/>
              <a:t>Expert panel  </a:t>
            </a:r>
            <a:r>
              <a:rPr lang="en-US" sz="1800" smtClean="0"/>
              <a:t>(n=55 calls)</a:t>
            </a:r>
          </a:p>
          <a:p>
            <a:pPr lvl="3"/>
            <a:r>
              <a:rPr lang="en-US" sz="2000" smtClean="0"/>
              <a:t>Stakeholder interviews </a:t>
            </a:r>
            <a:r>
              <a:rPr lang="en-US" sz="1800" smtClean="0"/>
              <a:t>(n=22)</a:t>
            </a:r>
          </a:p>
          <a:p>
            <a:pPr lvl="1"/>
            <a:r>
              <a:rPr lang="en-US" smtClean="0"/>
              <a:t>Outcomes: controlled before and after study</a:t>
            </a:r>
          </a:p>
          <a:p>
            <a:pPr lvl="3"/>
            <a:r>
              <a:rPr lang="en-US" sz="2000" smtClean="0"/>
              <a:t>Population survey to assess perceptions </a:t>
            </a:r>
            <a:r>
              <a:rPr lang="en-US" sz="1800" smtClean="0"/>
              <a:t>(n=2000 per pilot)</a:t>
            </a:r>
          </a:p>
          <a:p>
            <a:pPr lvl="3"/>
            <a:r>
              <a:rPr lang="en-US" sz="2000" smtClean="0"/>
              <a:t>Routine data on use of key services</a:t>
            </a:r>
          </a:p>
          <a:p>
            <a:pPr lvl="1"/>
            <a:r>
              <a:rPr lang="en-US" smtClean="0"/>
              <a:t>Economics</a:t>
            </a:r>
          </a:p>
          <a:p>
            <a:pPr lvl="3"/>
            <a:r>
              <a:rPr lang="en-US" sz="2000" smtClean="0"/>
              <a:t>Cost consequence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BFDC-3760-4A6A-8369-C9C89A46CBC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1071546"/>
            <a:ext cx="8229600" cy="785818"/>
          </a:xfrm>
        </p:spPr>
        <p:txBody>
          <a:bodyPr/>
          <a:lstStyle/>
          <a:p>
            <a:r>
              <a:rPr lang="en-GB" dirty="0" smtClean="0"/>
              <a:t>Pilots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857364"/>
            <a:ext cx="8229600" cy="4238636"/>
          </a:xfrm>
        </p:spPr>
        <p:txBody>
          <a:bodyPr/>
          <a:lstStyle/>
          <a:p>
            <a:r>
              <a:rPr lang="en-US" dirty="0" smtClean="0"/>
              <a:t>Durham &amp; Darlington</a:t>
            </a:r>
          </a:p>
          <a:p>
            <a:r>
              <a:rPr lang="en-US" dirty="0" smtClean="0"/>
              <a:t>Nottingham City</a:t>
            </a:r>
          </a:p>
          <a:p>
            <a:r>
              <a:rPr lang="en-US" dirty="0" smtClean="0"/>
              <a:t>Lincolnshire</a:t>
            </a:r>
          </a:p>
          <a:p>
            <a:r>
              <a:rPr lang="en-US" dirty="0" err="1" smtClean="0"/>
              <a:t>Luton</a:t>
            </a:r>
            <a:endParaRPr lang="en-US" dirty="0" smtClean="0"/>
          </a:p>
          <a:p>
            <a:r>
              <a:rPr lang="en-US" dirty="0" smtClean="0"/>
              <a:t>1 ambulance, 3 NHS Direct providers</a:t>
            </a:r>
          </a:p>
          <a:p>
            <a:r>
              <a:rPr lang="en-US" dirty="0" smtClean="0"/>
              <a:t>Direct dial and OOH switch</a:t>
            </a:r>
          </a:p>
          <a:p>
            <a:r>
              <a:rPr lang="en-US" dirty="0" smtClean="0"/>
              <a:t>Warm transfer OOH GP x3, urgent care x1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BFDC-3760-4A6A-8369-C9C89A46CBC5}" type="datetime5">
              <a:rPr lang="en-GB" smtClean="0"/>
              <a:pPr>
                <a:defRPr/>
              </a:pPr>
              <a:t>22-May-13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The University of Sheffield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itemplate">
  <a:themeElements>
    <a:clrScheme name="">
      <a:dk1>
        <a:srgbClr val="FCFBE3"/>
      </a:dk1>
      <a:lt1>
        <a:srgbClr val="FFFFFF"/>
      </a:lt1>
      <a:dk2>
        <a:srgbClr val="336699"/>
      </a:dk2>
      <a:lt2>
        <a:srgbClr val="FFFF33"/>
      </a:lt2>
      <a:accent1>
        <a:srgbClr val="FFFF00"/>
      </a:accent1>
      <a:accent2>
        <a:srgbClr val="B5B5B5"/>
      </a:accent2>
      <a:accent3>
        <a:srgbClr val="ADB8CA"/>
      </a:accent3>
      <a:accent4>
        <a:srgbClr val="DA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unitemplate">
      <a:majorFont>
        <a:latin typeface="TUOS Stephenson"/>
        <a:ea typeface=""/>
        <a:cs typeface=""/>
      </a:majorFont>
      <a:minorFont>
        <a:latin typeface="TUOS Blak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7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70" charset="0"/>
          </a:defRPr>
        </a:defPPr>
      </a:lstStyle>
    </a:lnDef>
  </a:objectDefaults>
  <a:extraClrSchemeLst>
    <a:extraClrScheme>
      <a:clrScheme name="unitemplate 1">
        <a:dk1>
          <a:srgbClr val="2A196F"/>
        </a:dk1>
        <a:lt1>
          <a:srgbClr val="F9FFA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FCE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CFBE3"/>
    </a:dk1>
    <a:lt1>
      <a:srgbClr val="FFFFFF"/>
    </a:lt1>
    <a:dk2>
      <a:srgbClr val="336699"/>
    </a:dk2>
    <a:lt2>
      <a:srgbClr val="FFFF33"/>
    </a:lt2>
    <a:accent1>
      <a:srgbClr val="FFFF00"/>
    </a:accent1>
    <a:accent2>
      <a:srgbClr val="B5B5B5"/>
    </a:accent2>
    <a:accent3>
      <a:srgbClr val="ADB8CA"/>
    </a:accent3>
    <a:accent4>
      <a:srgbClr val="DADADA"/>
    </a:accent4>
    <a:accent5>
      <a:srgbClr val="FFFFAA"/>
    </a:accent5>
    <a:accent6>
      <a:srgbClr val="A4A4A4"/>
    </a:accent6>
    <a:hlink>
      <a:srgbClr val="00B4F0"/>
    </a:hlink>
    <a:folHlink>
      <a:srgbClr val="FF00AE"/>
    </a:folHlink>
  </a:clrScheme>
  <a:fontScheme name="unitemplate">
    <a:majorFont>
      <a:latin typeface="TUOS Stephenson"/>
      <a:ea typeface=""/>
      <a:cs typeface=""/>
    </a:majorFont>
    <a:minorFont>
      <a:latin typeface="TUOS Blak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FCFBE3"/>
    </a:dk1>
    <a:lt1>
      <a:srgbClr val="FFFFFF"/>
    </a:lt1>
    <a:dk2>
      <a:srgbClr val="336699"/>
    </a:dk2>
    <a:lt2>
      <a:srgbClr val="FFFF33"/>
    </a:lt2>
    <a:accent1>
      <a:srgbClr val="FFFF00"/>
    </a:accent1>
    <a:accent2>
      <a:srgbClr val="B5B5B5"/>
    </a:accent2>
    <a:accent3>
      <a:srgbClr val="ADB8CA"/>
    </a:accent3>
    <a:accent4>
      <a:srgbClr val="DADADA"/>
    </a:accent4>
    <a:accent5>
      <a:srgbClr val="FFFFAA"/>
    </a:accent5>
    <a:accent6>
      <a:srgbClr val="A4A4A4"/>
    </a:accent6>
    <a:hlink>
      <a:srgbClr val="00B4F0"/>
    </a:hlink>
    <a:folHlink>
      <a:srgbClr val="FF00AE"/>
    </a:folHlink>
  </a:clrScheme>
  <a:fontScheme name="unitemplate">
    <a:majorFont>
      <a:latin typeface="TUOS Stephenson"/>
      <a:ea typeface=""/>
      <a:cs typeface=""/>
    </a:majorFont>
    <a:minorFont>
      <a:latin typeface="TUOS Blak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1290</Words>
  <Application>Microsoft Office PowerPoint</Application>
  <PresentationFormat>On-screen Show (4:3)</PresentationFormat>
  <Paragraphs>273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unitemplate</vt:lpstr>
      <vt:lpstr>Microsoft Office Excel 97-2003 Worksheet</vt:lpstr>
      <vt:lpstr> NHS 111– lessons from the pilots and where are we now</vt:lpstr>
      <vt:lpstr>Slide 2</vt:lpstr>
      <vt:lpstr>What problems is it trying to fix? </vt:lpstr>
      <vt:lpstr>NHS 111</vt:lpstr>
      <vt:lpstr>1. Improve access for patients</vt:lpstr>
      <vt:lpstr>2. Expected benefits</vt:lpstr>
      <vt:lpstr>Will it fix these problems? Theory </vt:lpstr>
      <vt:lpstr>Design: Mixed methods evaluation </vt:lpstr>
      <vt:lpstr>Pilots</vt:lpstr>
      <vt:lpstr>Slide 10</vt:lpstr>
      <vt:lpstr>Did people get a good service? </vt:lpstr>
      <vt:lpstr>Users</vt:lpstr>
      <vt:lpstr>Strongly agree</vt:lpstr>
      <vt:lpstr>Right place first time?</vt:lpstr>
      <vt:lpstr>Impact on perceptions of access: urgent care users</vt:lpstr>
      <vt:lpstr>More efficient?</vt:lpstr>
      <vt:lpstr>Overall trends</vt:lpstr>
      <vt:lpstr>Change in system activity</vt:lpstr>
      <vt:lpstr>Change is system activity</vt:lpstr>
      <vt:lpstr>3% increase in ambulance incidents </vt:lpstr>
      <vt:lpstr>Why little impact? (perceptions of access and system use) </vt:lpstr>
      <vt:lpstr>How has it progressed?</vt:lpstr>
      <vt:lpstr>System effects – compared to previous year</vt:lpstr>
      <vt:lpstr>Slide 24</vt:lpstr>
      <vt:lpstr>Slide 25</vt:lpstr>
      <vt:lpstr>So what’s happened?</vt:lpstr>
      <vt:lpstr>Slide 27</vt:lpstr>
      <vt:lpstr>Slide 28</vt:lpstr>
      <vt:lpstr>Slide 29</vt:lpstr>
      <vt:lpstr>Improvements &amp; Challenges identified in pilot evaluation </vt:lpstr>
      <vt:lpstr>Possible causes - Time</vt:lpstr>
      <vt:lpstr>What we need to understand</vt:lpstr>
      <vt:lpstr>Salvageable or not ?  </vt:lpstr>
    </vt:vector>
  </TitlesOfParts>
  <Manager>Design team</Manager>
  <Company>Authorised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size</dc:title>
  <dc:subject>PowerPoint template</dc:subject>
  <dc:creator>Authorised User</dc:creator>
  <cp:keywords>tuos, sheffield, university, powerpoint, ppt, template, i-d, 2005, colour, dmc</cp:keywords>
  <dc:description>Please use this template for all your screen presentation requirements - adapting as necessary to the audience and facility in which it might be seen._x000d_
_x000d_
© 2005  The Univeristy of Sheffield</dc:description>
  <cp:lastModifiedBy> </cp:lastModifiedBy>
  <cp:revision>128</cp:revision>
  <cp:lastPrinted>2005-02-24T11:31:10Z</cp:lastPrinted>
  <dcterms:created xsi:type="dcterms:W3CDTF">2007-05-23T09:02:18Z</dcterms:created>
  <dcterms:modified xsi:type="dcterms:W3CDTF">2013-05-22T07:38:37Z</dcterms:modified>
  <cp:category>templates, identity</cp:category>
</cp:coreProperties>
</file>