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5" r:id="rId1"/>
    <p:sldMasterId id="2147483718" r:id="rId2"/>
    <p:sldMasterId id="2147483731" r:id="rId3"/>
    <p:sldMasterId id="2147483749" r:id="rId4"/>
    <p:sldMasterId id="2147483775" r:id="rId5"/>
    <p:sldMasterId id="2147483788" r:id="rId6"/>
    <p:sldMasterId id="2147483794" r:id="rId7"/>
    <p:sldMasterId id="2147483817" r:id="rId8"/>
    <p:sldMasterId id="2147483867" r:id="rId9"/>
    <p:sldMasterId id="2147483869" r:id="rId10"/>
    <p:sldMasterId id="2147483871" r:id="rId11"/>
    <p:sldMasterId id="2147483873" r:id="rId12"/>
    <p:sldMasterId id="2147483885" r:id="rId13"/>
    <p:sldMasterId id="2147483897" r:id="rId14"/>
  </p:sldMasterIdLst>
  <p:notesMasterIdLst>
    <p:notesMasterId r:id="rId122"/>
  </p:notesMasterIdLst>
  <p:handoutMasterIdLst>
    <p:handoutMasterId r:id="rId123"/>
  </p:handoutMasterIdLst>
  <p:sldIdLst>
    <p:sldId id="1049" r:id="rId15"/>
    <p:sldId id="422" r:id="rId16"/>
    <p:sldId id="595" r:id="rId17"/>
    <p:sldId id="580" r:id="rId18"/>
    <p:sldId id="1832" r:id="rId19"/>
    <p:sldId id="1847" r:id="rId20"/>
    <p:sldId id="280" r:id="rId21"/>
    <p:sldId id="278" r:id="rId22"/>
    <p:sldId id="275" r:id="rId23"/>
    <p:sldId id="1833" r:id="rId24"/>
    <p:sldId id="266" r:id="rId25"/>
    <p:sldId id="277" r:id="rId26"/>
    <p:sldId id="264" r:id="rId27"/>
    <p:sldId id="279" r:id="rId28"/>
    <p:sldId id="271" r:id="rId29"/>
    <p:sldId id="260" r:id="rId30"/>
    <p:sldId id="1120" r:id="rId31"/>
    <p:sldId id="263" r:id="rId32"/>
    <p:sldId id="276" r:id="rId33"/>
    <p:sldId id="268" r:id="rId34"/>
    <p:sldId id="270" r:id="rId35"/>
    <p:sldId id="1840" r:id="rId36"/>
    <p:sldId id="272" r:id="rId37"/>
    <p:sldId id="269" r:id="rId38"/>
    <p:sldId id="1841" r:id="rId39"/>
    <p:sldId id="265" r:id="rId40"/>
    <p:sldId id="267" r:id="rId41"/>
    <p:sldId id="1842" r:id="rId42"/>
    <p:sldId id="1843" r:id="rId43"/>
    <p:sldId id="262" r:id="rId44"/>
    <p:sldId id="536" r:id="rId45"/>
    <p:sldId id="532" r:id="rId46"/>
    <p:sldId id="632" r:id="rId47"/>
    <p:sldId id="1893" r:id="rId48"/>
    <p:sldId id="445" r:id="rId49"/>
    <p:sldId id="446" r:id="rId50"/>
    <p:sldId id="452" r:id="rId51"/>
    <p:sldId id="583" r:id="rId52"/>
    <p:sldId id="585" r:id="rId53"/>
    <p:sldId id="444" r:id="rId54"/>
    <p:sldId id="478" r:id="rId55"/>
    <p:sldId id="634" r:id="rId56"/>
    <p:sldId id="579" r:id="rId57"/>
    <p:sldId id="650" r:id="rId58"/>
    <p:sldId id="646" r:id="rId59"/>
    <p:sldId id="648" r:id="rId60"/>
    <p:sldId id="644" r:id="rId61"/>
    <p:sldId id="499" r:id="rId62"/>
    <p:sldId id="520" r:id="rId63"/>
    <p:sldId id="521" r:id="rId64"/>
    <p:sldId id="557" r:id="rId65"/>
    <p:sldId id="475" r:id="rId66"/>
    <p:sldId id="637" r:id="rId67"/>
    <p:sldId id="649" r:id="rId68"/>
    <p:sldId id="565" r:id="rId69"/>
    <p:sldId id="586" r:id="rId70"/>
    <p:sldId id="587" r:id="rId71"/>
    <p:sldId id="1845" r:id="rId72"/>
    <p:sldId id="592" r:id="rId73"/>
    <p:sldId id="593" r:id="rId74"/>
    <p:sldId id="594" r:id="rId75"/>
    <p:sldId id="1846" r:id="rId76"/>
    <p:sldId id="596" r:id="rId77"/>
    <p:sldId id="597" r:id="rId78"/>
    <p:sldId id="639" r:id="rId79"/>
    <p:sldId id="625" r:id="rId80"/>
    <p:sldId id="613" r:id="rId81"/>
    <p:sldId id="647" r:id="rId82"/>
    <p:sldId id="1831" r:id="rId83"/>
    <p:sldId id="327" r:id="rId84"/>
    <p:sldId id="368" r:id="rId85"/>
    <p:sldId id="371" r:id="rId86"/>
    <p:sldId id="370" r:id="rId87"/>
    <p:sldId id="383" r:id="rId88"/>
    <p:sldId id="378" r:id="rId89"/>
    <p:sldId id="379" r:id="rId90"/>
    <p:sldId id="397" r:id="rId91"/>
    <p:sldId id="380" r:id="rId92"/>
    <p:sldId id="381" r:id="rId93"/>
    <p:sldId id="382" r:id="rId94"/>
    <p:sldId id="399" r:id="rId95"/>
    <p:sldId id="384" r:id="rId96"/>
    <p:sldId id="385" r:id="rId97"/>
    <p:sldId id="393" r:id="rId98"/>
    <p:sldId id="389" r:id="rId99"/>
    <p:sldId id="387" r:id="rId100"/>
    <p:sldId id="392" r:id="rId101"/>
    <p:sldId id="390" r:id="rId102"/>
    <p:sldId id="391" r:id="rId103"/>
    <p:sldId id="394" r:id="rId104"/>
    <p:sldId id="396" r:id="rId105"/>
    <p:sldId id="1172" r:id="rId106"/>
    <p:sldId id="290" r:id="rId107"/>
    <p:sldId id="292" r:id="rId108"/>
    <p:sldId id="299" r:id="rId109"/>
    <p:sldId id="1852" r:id="rId110"/>
    <p:sldId id="300" r:id="rId111"/>
    <p:sldId id="1850" r:id="rId112"/>
    <p:sldId id="1849" r:id="rId113"/>
    <p:sldId id="588" r:id="rId114"/>
    <p:sldId id="1171" r:id="rId115"/>
    <p:sldId id="310" r:id="rId116"/>
    <p:sldId id="1851" r:id="rId117"/>
    <p:sldId id="1853" r:id="rId118"/>
    <p:sldId id="1890" r:id="rId119"/>
    <p:sldId id="1891" r:id="rId120"/>
    <p:sldId id="1892"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C8"/>
    <a:srgbClr val="C3D700"/>
    <a:srgbClr val="5A5A5A"/>
    <a:srgbClr val="A50050"/>
    <a:srgbClr val="820082"/>
    <a:srgbClr val="0087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037" autoAdjust="0"/>
    <p:restoredTop sz="99531" autoAdjust="0"/>
  </p:normalViewPr>
  <p:slideViewPr>
    <p:cSldViewPr snapToGrid="0" snapToObjects="1">
      <p:cViewPr varScale="1">
        <p:scale>
          <a:sx n="114" d="100"/>
          <a:sy n="114" d="100"/>
        </p:scale>
        <p:origin x="1098"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w="12700"/>
      </c:spPr>
    </c:sideWall>
    <c:backWall>
      <c:thickness val="0"/>
      <c:spPr>
        <a:ln w="12700"/>
      </c:spPr>
    </c:backWall>
    <c:plotArea>
      <c:layout/>
      <c:bar3DChart>
        <c:barDir val="col"/>
        <c:grouping val="clustered"/>
        <c:varyColors val="0"/>
        <c:ser>
          <c:idx val="0"/>
          <c:order val="0"/>
          <c:tx>
            <c:strRef>
              <c:f>Sheet1!$A$2</c:f>
              <c:strCache>
                <c:ptCount val="1"/>
                <c:pt idx="0">
                  <c:v>Investigations</c:v>
                </c:pt>
              </c:strCache>
            </c:strRef>
          </c:tx>
          <c:invertIfNegative val="0"/>
          <c:cat>
            <c:numRef>
              <c:f>Sheet1!$B$1:$G$1</c:f>
              <c:numCache>
                <c:formatCode>General</c:formatCode>
                <c:ptCount val="6"/>
                <c:pt idx="0">
                  <c:v>2014</c:v>
                </c:pt>
                <c:pt idx="1">
                  <c:v>2015</c:v>
                </c:pt>
                <c:pt idx="2">
                  <c:v>2016</c:v>
                </c:pt>
                <c:pt idx="3">
                  <c:v>2017</c:v>
                </c:pt>
                <c:pt idx="4">
                  <c:v>2018</c:v>
                </c:pt>
                <c:pt idx="5">
                  <c:v>2019</c:v>
                </c:pt>
              </c:numCache>
            </c:numRef>
          </c:cat>
          <c:val>
            <c:numRef>
              <c:f>Sheet1!$B$2:$G$2</c:f>
              <c:numCache>
                <c:formatCode>General</c:formatCode>
                <c:ptCount val="6"/>
                <c:pt idx="0">
                  <c:v>143</c:v>
                </c:pt>
                <c:pt idx="1">
                  <c:v>152</c:v>
                </c:pt>
                <c:pt idx="2">
                  <c:v>87</c:v>
                </c:pt>
                <c:pt idx="3">
                  <c:v>58</c:v>
                </c:pt>
                <c:pt idx="4">
                  <c:v>38</c:v>
                </c:pt>
                <c:pt idx="5">
                  <c:v>28</c:v>
                </c:pt>
              </c:numCache>
            </c:numRef>
          </c:val>
          <c:extLst>
            <c:ext xmlns:c16="http://schemas.microsoft.com/office/drawing/2014/chart" uri="{C3380CC4-5D6E-409C-BE32-E72D297353CC}">
              <c16:uniqueId val="{00000000-7DBC-4269-A5D6-E90976EF25A1}"/>
            </c:ext>
          </c:extLst>
        </c:ser>
        <c:ser>
          <c:idx val="1"/>
          <c:order val="1"/>
          <c:tx>
            <c:strRef>
              <c:f>Sheet1!$A$3</c:f>
              <c:strCache>
                <c:ptCount val="1"/>
                <c:pt idx="0">
                  <c:v>Suspensions</c:v>
                </c:pt>
              </c:strCache>
            </c:strRef>
          </c:tx>
          <c:invertIfNegative val="0"/>
          <c:cat>
            <c:numRef>
              <c:f>Sheet1!$B$1:$G$1</c:f>
              <c:numCache>
                <c:formatCode>General</c:formatCode>
                <c:ptCount val="6"/>
                <c:pt idx="0">
                  <c:v>2014</c:v>
                </c:pt>
                <c:pt idx="1">
                  <c:v>2015</c:v>
                </c:pt>
                <c:pt idx="2">
                  <c:v>2016</c:v>
                </c:pt>
                <c:pt idx="3">
                  <c:v>2017</c:v>
                </c:pt>
                <c:pt idx="4">
                  <c:v>2018</c:v>
                </c:pt>
                <c:pt idx="5">
                  <c:v>2019</c:v>
                </c:pt>
              </c:numCache>
            </c:numRef>
          </c:cat>
          <c:val>
            <c:numRef>
              <c:f>Sheet1!$B$3:$G$3</c:f>
              <c:numCache>
                <c:formatCode>General</c:formatCode>
                <c:ptCount val="6"/>
                <c:pt idx="0">
                  <c:v>55</c:v>
                </c:pt>
                <c:pt idx="1">
                  <c:v>51</c:v>
                </c:pt>
                <c:pt idx="2">
                  <c:v>37</c:v>
                </c:pt>
                <c:pt idx="3">
                  <c:v>22</c:v>
                </c:pt>
                <c:pt idx="4">
                  <c:v>7</c:v>
                </c:pt>
                <c:pt idx="5">
                  <c:v>5</c:v>
                </c:pt>
              </c:numCache>
            </c:numRef>
          </c:val>
          <c:extLst>
            <c:ext xmlns:c16="http://schemas.microsoft.com/office/drawing/2014/chart" uri="{C3380CC4-5D6E-409C-BE32-E72D297353CC}">
              <c16:uniqueId val="{00000001-7DBC-4269-A5D6-E90976EF25A1}"/>
            </c:ext>
          </c:extLst>
        </c:ser>
        <c:dLbls>
          <c:showLegendKey val="0"/>
          <c:showVal val="0"/>
          <c:showCatName val="0"/>
          <c:showSerName val="0"/>
          <c:showPercent val="0"/>
          <c:showBubbleSize val="0"/>
        </c:dLbls>
        <c:gapWidth val="150"/>
        <c:shape val="box"/>
        <c:axId val="142328192"/>
        <c:axId val="142329728"/>
        <c:axId val="0"/>
      </c:bar3DChart>
      <c:catAx>
        <c:axId val="142328192"/>
        <c:scaling>
          <c:orientation val="minMax"/>
        </c:scaling>
        <c:delete val="0"/>
        <c:axPos val="b"/>
        <c:numFmt formatCode="General" sourceLinked="1"/>
        <c:majorTickMark val="out"/>
        <c:minorTickMark val="none"/>
        <c:tickLblPos val="nextTo"/>
        <c:crossAx val="142329728"/>
        <c:crosses val="autoZero"/>
        <c:auto val="1"/>
        <c:lblAlgn val="ctr"/>
        <c:lblOffset val="100"/>
        <c:noMultiLvlLbl val="0"/>
      </c:catAx>
      <c:valAx>
        <c:axId val="142329728"/>
        <c:scaling>
          <c:orientation val="minMax"/>
        </c:scaling>
        <c:delete val="0"/>
        <c:axPos val="l"/>
        <c:majorGridlines/>
        <c:numFmt formatCode="General" sourceLinked="1"/>
        <c:majorTickMark val="out"/>
        <c:minorTickMark val="none"/>
        <c:tickLblPos val="nextTo"/>
        <c:crossAx val="142328192"/>
        <c:crosses val="autoZero"/>
        <c:crossBetween val="between"/>
      </c:valAx>
    </c:plotArea>
    <c:legend>
      <c:legendPos val="r"/>
      <c:overlay val="0"/>
    </c:legend>
    <c:plotVisOnly val="1"/>
    <c:dispBlanksAs val="gap"/>
    <c:showDLblsOverMax val="0"/>
  </c:chart>
  <c:spPr>
    <a:no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lineChart>
        <c:grouping val="standard"/>
        <c:varyColors val="0"/>
        <c:ser>
          <c:idx val="0"/>
          <c:order val="0"/>
          <c:tx>
            <c:strRef>
              <c:f>Sheet1!$A$2</c:f>
              <c:strCache>
                <c:ptCount val="1"/>
                <c:pt idx="0">
                  <c:v>Overall engagement</c:v>
                </c:pt>
              </c:strCache>
            </c:strRef>
          </c:tx>
          <c:marker>
            <c:symbol val="none"/>
          </c:marker>
          <c:cat>
            <c:numRef>
              <c:f>Sheet1!$B$1:$F$1</c:f>
              <c:numCache>
                <c:formatCode>General</c:formatCode>
                <c:ptCount val="5"/>
                <c:pt idx="0">
                  <c:v>2014</c:v>
                </c:pt>
                <c:pt idx="1">
                  <c:v>2015</c:v>
                </c:pt>
                <c:pt idx="2">
                  <c:v>2016</c:v>
                </c:pt>
                <c:pt idx="3">
                  <c:v>2017</c:v>
                </c:pt>
                <c:pt idx="4">
                  <c:v>2018</c:v>
                </c:pt>
              </c:numCache>
            </c:numRef>
          </c:cat>
          <c:val>
            <c:numRef>
              <c:f>Sheet1!$B$2:$F$2</c:f>
              <c:numCache>
                <c:formatCode>General</c:formatCode>
                <c:ptCount val="5"/>
                <c:pt idx="0">
                  <c:v>3.68</c:v>
                </c:pt>
                <c:pt idx="1">
                  <c:v>3.74</c:v>
                </c:pt>
                <c:pt idx="2">
                  <c:v>3.74</c:v>
                </c:pt>
                <c:pt idx="3">
                  <c:v>3.75</c:v>
                </c:pt>
                <c:pt idx="4">
                  <c:v>3.8</c:v>
                </c:pt>
              </c:numCache>
            </c:numRef>
          </c:val>
          <c:smooth val="0"/>
          <c:extLst>
            <c:ext xmlns:c16="http://schemas.microsoft.com/office/drawing/2014/chart" uri="{C3380CC4-5D6E-409C-BE32-E72D297353CC}">
              <c16:uniqueId val="{00000000-13E6-4221-9F7A-A4F480D84BB4}"/>
            </c:ext>
          </c:extLst>
        </c:ser>
        <c:dLbls>
          <c:showLegendKey val="0"/>
          <c:showVal val="0"/>
          <c:showCatName val="0"/>
          <c:showSerName val="0"/>
          <c:showPercent val="0"/>
          <c:showBubbleSize val="0"/>
        </c:dLbls>
        <c:smooth val="0"/>
        <c:axId val="136842624"/>
        <c:axId val="136844416"/>
      </c:lineChart>
      <c:catAx>
        <c:axId val="136842624"/>
        <c:scaling>
          <c:orientation val="minMax"/>
        </c:scaling>
        <c:delete val="0"/>
        <c:axPos val="b"/>
        <c:numFmt formatCode="General" sourceLinked="1"/>
        <c:majorTickMark val="out"/>
        <c:minorTickMark val="none"/>
        <c:tickLblPos val="nextTo"/>
        <c:txPr>
          <a:bodyPr/>
          <a:lstStyle/>
          <a:p>
            <a:pPr>
              <a:defRPr sz="1400"/>
            </a:pPr>
            <a:endParaRPr lang="en-US"/>
          </a:p>
        </c:txPr>
        <c:crossAx val="136844416"/>
        <c:crosses val="autoZero"/>
        <c:auto val="1"/>
        <c:lblAlgn val="ctr"/>
        <c:lblOffset val="100"/>
        <c:noMultiLvlLbl val="0"/>
      </c:catAx>
      <c:valAx>
        <c:axId val="136844416"/>
        <c:scaling>
          <c:orientation val="minMax"/>
          <c:min val="3.62"/>
        </c:scaling>
        <c:delete val="0"/>
        <c:axPos val="l"/>
        <c:numFmt formatCode="General" sourceLinked="1"/>
        <c:majorTickMark val="out"/>
        <c:minorTickMark val="none"/>
        <c:tickLblPos val="nextTo"/>
        <c:txPr>
          <a:bodyPr/>
          <a:lstStyle/>
          <a:p>
            <a:pPr>
              <a:defRPr sz="1400"/>
            </a:pPr>
            <a:endParaRPr lang="en-US"/>
          </a:p>
        </c:txPr>
        <c:crossAx val="1368426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DF1B96-E2BE-403C-B77C-1B41E169E52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54F84C44-D9AA-4E7A-B4E7-F5CDF6C24E9F}">
      <dgm:prSet phldrT="[Text]" custT="1"/>
      <dgm:spPr/>
      <dgm:t>
        <a:bodyPr/>
        <a:lstStyle/>
        <a:p>
          <a:r>
            <a:rPr lang="en-GB" sz="2800" dirty="0"/>
            <a:t>AACE</a:t>
          </a:r>
        </a:p>
      </dgm:t>
    </dgm:pt>
    <dgm:pt modelId="{9B1D8E81-A2E8-4B9F-A328-CB005D4ACC58}" type="parTrans" cxnId="{AE7C8708-E4C4-4557-9007-D2B2B82C4C36}">
      <dgm:prSet/>
      <dgm:spPr/>
      <dgm:t>
        <a:bodyPr/>
        <a:lstStyle/>
        <a:p>
          <a:endParaRPr lang="en-GB"/>
        </a:p>
      </dgm:t>
    </dgm:pt>
    <dgm:pt modelId="{DCC54964-E08F-4B27-997F-963500B6A88D}" type="sibTrans" cxnId="{AE7C8708-E4C4-4557-9007-D2B2B82C4C36}">
      <dgm:prSet/>
      <dgm:spPr/>
      <dgm:t>
        <a:bodyPr/>
        <a:lstStyle/>
        <a:p>
          <a:endParaRPr lang="en-GB"/>
        </a:p>
      </dgm:t>
    </dgm:pt>
    <dgm:pt modelId="{5943A549-B680-4AE7-950F-1D695E88E817}" type="asst">
      <dgm:prSet phldrT="[Text]" custT="1"/>
      <dgm:spPr/>
      <dgm:t>
        <a:bodyPr/>
        <a:lstStyle/>
        <a:p>
          <a:r>
            <a:rPr lang="en-GB" sz="2800" dirty="0"/>
            <a:t>HRD</a:t>
          </a:r>
        </a:p>
      </dgm:t>
    </dgm:pt>
    <dgm:pt modelId="{D866E638-DE6D-4044-B563-B73DF3B921E8}" type="parTrans" cxnId="{C9332DE0-434B-4518-942D-95A32B8B994F}">
      <dgm:prSet/>
      <dgm:spPr>
        <a:ln>
          <a:solidFill>
            <a:schemeClr val="bg1"/>
          </a:solidFill>
        </a:ln>
      </dgm:spPr>
      <dgm:t>
        <a:bodyPr/>
        <a:lstStyle/>
        <a:p>
          <a:endParaRPr lang="en-GB"/>
        </a:p>
      </dgm:t>
    </dgm:pt>
    <dgm:pt modelId="{3FD7FC28-C469-4C9A-9CED-BE34FA5E969D}" type="sibTrans" cxnId="{C9332DE0-434B-4518-942D-95A32B8B994F}">
      <dgm:prSet/>
      <dgm:spPr/>
      <dgm:t>
        <a:bodyPr/>
        <a:lstStyle/>
        <a:p>
          <a:endParaRPr lang="en-GB"/>
        </a:p>
      </dgm:t>
    </dgm:pt>
    <dgm:pt modelId="{2D61B90C-E14E-444E-A169-B57B6296F9A3}">
      <dgm:prSet phldrT="[Text]" custT="1"/>
      <dgm:spPr>
        <a:solidFill>
          <a:schemeClr val="accent2">
            <a:lumMod val="40000"/>
            <a:lumOff val="60000"/>
          </a:schemeClr>
        </a:solidFill>
      </dgm:spPr>
      <dgm:t>
        <a:bodyPr/>
        <a:lstStyle/>
        <a:p>
          <a:r>
            <a:rPr lang="en-GB" sz="2800" dirty="0"/>
            <a:t>NENAS</a:t>
          </a:r>
        </a:p>
      </dgm:t>
    </dgm:pt>
    <dgm:pt modelId="{04F2E6DE-8DA6-48DE-A1DD-74C9D85DB65D}" type="parTrans" cxnId="{0308EDB1-72BC-40AA-A8E6-85B895CF034F}">
      <dgm:prSet/>
      <dgm:spPr/>
      <dgm:t>
        <a:bodyPr/>
        <a:lstStyle/>
        <a:p>
          <a:endParaRPr lang="en-GB"/>
        </a:p>
      </dgm:t>
    </dgm:pt>
    <dgm:pt modelId="{EE8696E7-AA01-4823-B608-E7A653FE256D}" type="sibTrans" cxnId="{0308EDB1-72BC-40AA-A8E6-85B895CF034F}">
      <dgm:prSet/>
      <dgm:spPr/>
      <dgm:t>
        <a:bodyPr/>
        <a:lstStyle/>
        <a:p>
          <a:endParaRPr lang="en-GB"/>
        </a:p>
      </dgm:t>
    </dgm:pt>
    <dgm:pt modelId="{3C84BB7F-7E57-4346-BD8C-4B93741DBEA6}">
      <dgm:prSet phldrT="[Text]" custT="1"/>
      <dgm:spPr/>
      <dgm:t>
        <a:bodyPr/>
        <a:lstStyle/>
        <a:p>
          <a:r>
            <a:rPr lang="en-GB" sz="2800" dirty="0"/>
            <a:t>CALNAS</a:t>
          </a:r>
        </a:p>
      </dgm:t>
    </dgm:pt>
    <dgm:pt modelId="{770F8756-6DD5-49B8-B523-E140D978112A}" type="parTrans" cxnId="{65AC13C6-ACD4-4E5A-A57F-0CFEB6604D3C}">
      <dgm:prSet/>
      <dgm:spPr/>
      <dgm:t>
        <a:bodyPr/>
        <a:lstStyle/>
        <a:p>
          <a:endParaRPr lang="en-GB"/>
        </a:p>
      </dgm:t>
    </dgm:pt>
    <dgm:pt modelId="{5495B8C7-5429-43DC-96AF-92ADBB8AA624}" type="sibTrans" cxnId="{65AC13C6-ACD4-4E5A-A57F-0CFEB6604D3C}">
      <dgm:prSet/>
      <dgm:spPr/>
      <dgm:t>
        <a:bodyPr/>
        <a:lstStyle/>
        <a:p>
          <a:endParaRPr lang="en-GB"/>
        </a:p>
      </dgm:t>
    </dgm:pt>
    <dgm:pt modelId="{8B3D4E27-C196-403E-9D8E-0FDAE84389BE}">
      <dgm:prSet custT="1"/>
      <dgm:spPr/>
      <dgm:t>
        <a:bodyPr/>
        <a:lstStyle/>
        <a:p>
          <a:r>
            <a:rPr lang="en-GB" sz="2800" dirty="0"/>
            <a:t>AIP</a:t>
          </a:r>
        </a:p>
      </dgm:t>
    </dgm:pt>
    <dgm:pt modelId="{F41D260B-5AEA-4185-8270-92ECDE107613}" type="parTrans" cxnId="{AA793279-6DF9-4110-AB38-17E400AA2002}">
      <dgm:prSet/>
      <dgm:spPr/>
      <dgm:t>
        <a:bodyPr/>
        <a:lstStyle/>
        <a:p>
          <a:endParaRPr lang="en-GB"/>
        </a:p>
      </dgm:t>
    </dgm:pt>
    <dgm:pt modelId="{8B47EE85-9A47-412E-8EDE-564CA2A705BC}" type="sibTrans" cxnId="{AA793279-6DF9-4110-AB38-17E400AA2002}">
      <dgm:prSet/>
      <dgm:spPr/>
      <dgm:t>
        <a:bodyPr/>
        <a:lstStyle/>
        <a:p>
          <a:endParaRPr lang="en-GB"/>
        </a:p>
      </dgm:t>
    </dgm:pt>
    <dgm:pt modelId="{EE2E8415-EE49-440C-AD9D-4C6697EA7278}" type="pres">
      <dgm:prSet presAssocID="{24DF1B96-E2BE-403C-B77C-1B41E169E52C}" presName="hierChild1" presStyleCnt="0">
        <dgm:presLayoutVars>
          <dgm:orgChart val="1"/>
          <dgm:chPref val="1"/>
          <dgm:dir/>
          <dgm:animOne val="branch"/>
          <dgm:animLvl val="lvl"/>
          <dgm:resizeHandles/>
        </dgm:presLayoutVars>
      </dgm:prSet>
      <dgm:spPr/>
    </dgm:pt>
    <dgm:pt modelId="{FEF04F35-668B-4319-AB9F-E3C64C53C44A}" type="pres">
      <dgm:prSet presAssocID="{54F84C44-D9AA-4E7A-B4E7-F5CDF6C24E9F}" presName="hierRoot1" presStyleCnt="0">
        <dgm:presLayoutVars>
          <dgm:hierBranch val="init"/>
        </dgm:presLayoutVars>
      </dgm:prSet>
      <dgm:spPr/>
    </dgm:pt>
    <dgm:pt modelId="{2CC669F3-E5C7-472D-B82B-514C5A9E478D}" type="pres">
      <dgm:prSet presAssocID="{54F84C44-D9AA-4E7A-B4E7-F5CDF6C24E9F}" presName="rootComposite1" presStyleCnt="0"/>
      <dgm:spPr/>
    </dgm:pt>
    <dgm:pt modelId="{9D02F11A-851A-4A57-9326-CF0BFF3E6175}" type="pres">
      <dgm:prSet presAssocID="{54F84C44-D9AA-4E7A-B4E7-F5CDF6C24E9F}" presName="rootText1" presStyleLbl="node0" presStyleIdx="0" presStyleCnt="2">
        <dgm:presLayoutVars>
          <dgm:chPref val="3"/>
        </dgm:presLayoutVars>
      </dgm:prSet>
      <dgm:spPr/>
    </dgm:pt>
    <dgm:pt modelId="{DAB7F3F8-8A5F-4497-B6F8-31F337CAADC1}" type="pres">
      <dgm:prSet presAssocID="{54F84C44-D9AA-4E7A-B4E7-F5CDF6C24E9F}" presName="rootConnector1" presStyleLbl="node1" presStyleIdx="0" presStyleCnt="0"/>
      <dgm:spPr/>
    </dgm:pt>
    <dgm:pt modelId="{82EE92FE-C000-45CD-AEC6-55FBBED0E4A8}" type="pres">
      <dgm:prSet presAssocID="{54F84C44-D9AA-4E7A-B4E7-F5CDF6C24E9F}" presName="hierChild2" presStyleCnt="0"/>
      <dgm:spPr/>
    </dgm:pt>
    <dgm:pt modelId="{F56DF042-0F6D-4105-B7C6-5CB662D63603}" type="pres">
      <dgm:prSet presAssocID="{04F2E6DE-8DA6-48DE-A1DD-74C9D85DB65D}" presName="Name37" presStyleLbl="parChTrans1D2" presStyleIdx="0" presStyleCnt="3"/>
      <dgm:spPr/>
    </dgm:pt>
    <dgm:pt modelId="{A3D19F68-9C00-4A25-A812-3D386DE33132}" type="pres">
      <dgm:prSet presAssocID="{2D61B90C-E14E-444E-A169-B57B6296F9A3}" presName="hierRoot2" presStyleCnt="0">
        <dgm:presLayoutVars>
          <dgm:hierBranch val="init"/>
        </dgm:presLayoutVars>
      </dgm:prSet>
      <dgm:spPr/>
    </dgm:pt>
    <dgm:pt modelId="{7DF0686C-3F72-4A41-AF7E-C209C92A5FA4}" type="pres">
      <dgm:prSet presAssocID="{2D61B90C-E14E-444E-A169-B57B6296F9A3}" presName="rootComposite" presStyleCnt="0"/>
      <dgm:spPr/>
    </dgm:pt>
    <dgm:pt modelId="{DA43EA58-AEC4-4544-9D46-9B2A29989451}" type="pres">
      <dgm:prSet presAssocID="{2D61B90C-E14E-444E-A169-B57B6296F9A3}" presName="rootText" presStyleLbl="node2" presStyleIdx="0" presStyleCnt="2">
        <dgm:presLayoutVars>
          <dgm:chPref val="3"/>
        </dgm:presLayoutVars>
      </dgm:prSet>
      <dgm:spPr/>
    </dgm:pt>
    <dgm:pt modelId="{EE068A4F-74D5-425C-BE35-FAB1070DA1C9}" type="pres">
      <dgm:prSet presAssocID="{2D61B90C-E14E-444E-A169-B57B6296F9A3}" presName="rootConnector" presStyleLbl="node2" presStyleIdx="0" presStyleCnt="2"/>
      <dgm:spPr/>
    </dgm:pt>
    <dgm:pt modelId="{02AA4E7D-A253-4108-A991-7486C55836E3}" type="pres">
      <dgm:prSet presAssocID="{2D61B90C-E14E-444E-A169-B57B6296F9A3}" presName="hierChild4" presStyleCnt="0"/>
      <dgm:spPr/>
    </dgm:pt>
    <dgm:pt modelId="{B6DE0C0F-9D22-49A0-BEF0-5B2F14375657}" type="pres">
      <dgm:prSet presAssocID="{2D61B90C-E14E-444E-A169-B57B6296F9A3}" presName="hierChild5" presStyleCnt="0"/>
      <dgm:spPr/>
    </dgm:pt>
    <dgm:pt modelId="{AFC35DAE-0031-4A8F-B0DD-8F66500F4D27}" type="pres">
      <dgm:prSet presAssocID="{770F8756-6DD5-49B8-B523-E140D978112A}" presName="Name37" presStyleLbl="parChTrans1D2" presStyleIdx="1" presStyleCnt="3"/>
      <dgm:spPr/>
    </dgm:pt>
    <dgm:pt modelId="{C7A12C4C-4169-4990-954C-154851D76B5A}" type="pres">
      <dgm:prSet presAssocID="{3C84BB7F-7E57-4346-BD8C-4B93741DBEA6}" presName="hierRoot2" presStyleCnt="0">
        <dgm:presLayoutVars>
          <dgm:hierBranch val="init"/>
        </dgm:presLayoutVars>
      </dgm:prSet>
      <dgm:spPr/>
    </dgm:pt>
    <dgm:pt modelId="{F9C4945E-5502-4D31-A6FE-C7BA2F412423}" type="pres">
      <dgm:prSet presAssocID="{3C84BB7F-7E57-4346-BD8C-4B93741DBEA6}" presName="rootComposite" presStyleCnt="0"/>
      <dgm:spPr/>
    </dgm:pt>
    <dgm:pt modelId="{91A7F47E-54AD-4BEB-861F-7747FC925354}" type="pres">
      <dgm:prSet presAssocID="{3C84BB7F-7E57-4346-BD8C-4B93741DBEA6}" presName="rootText" presStyleLbl="node2" presStyleIdx="1" presStyleCnt="2">
        <dgm:presLayoutVars>
          <dgm:chPref val="3"/>
        </dgm:presLayoutVars>
      </dgm:prSet>
      <dgm:spPr/>
    </dgm:pt>
    <dgm:pt modelId="{89B6A355-427B-42F8-B1F4-52A250E26AF1}" type="pres">
      <dgm:prSet presAssocID="{3C84BB7F-7E57-4346-BD8C-4B93741DBEA6}" presName="rootConnector" presStyleLbl="node2" presStyleIdx="1" presStyleCnt="2"/>
      <dgm:spPr/>
    </dgm:pt>
    <dgm:pt modelId="{96F5BFC4-2C68-4D80-9AEF-4398E756632C}" type="pres">
      <dgm:prSet presAssocID="{3C84BB7F-7E57-4346-BD8C-4B93741DBEA6}" presName="hierChild4" presStyleCnt="0"/>
      <dgm:spPr/>
    </dgm:pt>
    <dgm:pt modelId="{1950CD40-98CE-4FFC-8DCB-4323AED3BB4C}" type="pres">
      <dgm:prSet presAssocID="{3C84BB7F-7E57-4346-BD8C-4B93741DBEA6}" presName="hierChild5" presStyleCnt="0"/>
      <dgm:spPr/>
    </dgm:pt>
    <dgm:pt modelId="{209BF6CD-B917-45B9-BDFB-385E3891C26B}" type="pres">
      <dgm:prSet presAssocID="{54F84C44-D9AA-4E7A-B4E7-F5CDF6C24E9F}" presName="hierChild3" presStyleCnt="0"/>
      <dgm:spPr/>
    </dgm:pt>
    <dgm:pt modelId="{A8CD6697-6E31-4357-94D7-BF91C4E261A8}" type="pres">
      <dgm:prSet presAssocID="{D866E638-DE6D-4044-B563-B73DF3B921E8}" presName="Name111" presStyleLbl="parChTrans1D2" presStyleIdx="2" presStyleCnt="3"/>
      <dgm:spPr/>
    </dgm:pt>
    <dgm:pt modelId="{E4798F8B-8B4F-4221-BE3F-088B92309CFE}" type="pres">
      <dgm:prSet presAssocID="{5943A549-B680-4AE7-950F-1D695E88E817}" presName="hierRoot3" presStyleCnt="0">
        <dgm:presLayoutVars>
          <dgm:hierBranch val="init"/>
        </dgm:presLayoutVars>
      </dgm:prSet>
      <dgm:spPr/>
    </dgm:pt>
    <dgm:pt modelId="{660F4FBB-BB36-49BB-8162-F933F34B6EFB}" type="pres">
      <dgm:prSet presAssocID="{5943A549-B680-4AE7-950F-1D695E88E817}" presName="rootComposite3" presStyleCnt="0"/>
      <dgm:spPr/>
    </dgm:pt>
    <dgm:pt modelId="{383C4E30-8D80-41AD-9474-843F2AD05BEF}" type="pres">
      <dgm:prSet presAssocID="{5943A549-B680-4AE7-950F-1D695E88E817}" presName="rootText3" presStyleLbl="asst1" presStyleIdx="0" presStyleCnt="1" custLinFactNeighborX="58837" custLinFactNeighborY="-13613">
        <dgm:presLayoutVars>
          <dgm:chPref val="3"/>
        </dgm:presLayoutVars>
      </dgm:prSet>
      <dgm:spPr/>
    </dgm:pt>
    <dgm:pt modelId="{9E857E7A-F70B-4D53-9091-41993DBCF92D}" type="pres">
      <dgm:prSet presAssocID="{5943A549-B680-4AE7-950F-1D695E88E817}" presName="rootConnector3" presStyleLbl="asst1" presStyleIdx="0" presStyleCnt="1"/>
      <dgm:spPr/>
    </dgm:pt>
    <dgm:pt modelId="{2B97ECAF-ABD5-4513-9EE3-7FCBCBB800EC}" type="pres">
      <dgm:prSet presAssocID="{5943A549-B680-4AE7-950F-1D695E88E817}" presName="hierChild6" presStyleCnt="0"/>
      <dgm:spPr/>
    </dgm:pt>
    <dgm:pt modelId="{960274A7-639C-434C-B700-789C2DA56DFF}" type="pres">
      <dgm:prSet presAssocID="{5943A549-B680-4AE7-950F-1D695E88E817}" presName="hierChild7" presStyleCnt="0"/>
      <dgm:spPr/>
    </dgm:pt>
    <dgm:pt modelId="{A36F9954-F290-49C4-B078-C32075EE676B}" type="pres">
      <dgm:prSet presAssocID="{8B3D4E27-C196-403E-9D8E-0FDAE84389BE}" presName="hierRoot1" presStyleCnt="0">
        <dgm:presLayoutVars>
          <dgm:hierBranch val="init"/>
        </dgm:presLayoutVars>
      </dgm:prSet>
      <dgm:spPr/>
    </dgm:pt>
    <dgm:pt modelId="{4AC5622B-79F8-466B-92CA-6F2072B8DED3}" type="pres">
      <dgm:prSet presAssocID="{8B3D4E27-C196-403E-9D8E-0FDAE84389BE}" presName="rootComposite1" presStyleCnt="0"/>
      <dgm:spPr/>
    </dgm:pt>
    <dgm:pt modelId="{6663C47D-21AA-4A61-AEAC-D0DFE54C7BC1}" type="pres">
      <dgm:prSet presAssocID="{8B3D4E27-C196-403E-9D8E-0FDAE84389BE}" presName="rootText1" presStyleLbl="node0" presStyleIdx="1" presStyleCnt="2" custLinFactNeighborX="-9331" custLinFactNeighborY="59201">
        <dgm:presLayoutVars>
          <dgm:chPref val="3"/>
        </dgm:presLayoutVars>
      </dgm:prSet>
      <dgm:spPr/>
    </dgm:pt>
    <dgm:pt modelId="{58364E72-030C-49DB-BBEF-6E341F4E3949}" type="pres">
      <dgm:prSet presAssocID="{8B3D4E27-C196-403E-9D8E-0FDAE84389BE}" presName="rootConnector1" presStyleLbl="node1" presStyleIdx="0" presStyleCnt="0"/>
      <dgm:spPr/>
    </dgm:pt>
    <dgm:pt modelId="{5F0DB573-FEDF-4094-89AC-0D7222B16C82}" type="pres">
      <dgm:prSet presAssocID="{8B3D4E27-C196-403E-9D8E-0FDAE84389BE}" presName="hierChild2" presStyleCnt="0"/>
      <dgm:spPr/>
    </dgm:pt>
    <dgm:pt modelId="{A7613A20-4E22-499F-A721-74E4A5E94C2A}" type="pres">
      <dgm:prSet presAssocID="{8B3D4E27-C196-403E-9D8E-0FDAE84389BE}" presName="hierChild3" presStyleCnt="0"/>
      <dgm:spPr/>
    </dgm:pt>
  </dgm:ptLst>
  <dgm:cxnLst>
    <dgm:cxn modelId="{AE7C8708-E4C4-4557-9007-D2B2B82C4C36}" srcId="{24DF1B96-E2BE-403C-B77C-1B41E169E52C}" destId="{54F84C44-D9AA-4E7A-B4E7-F5CDF6C24E9F}" srcOrd="0" destOrd="0" parTransId="{9B1D8E81-A2E8-4B9F-A328-CB005D4ACC58}" sibTransId="{DCC54964-E08F-4B27-997F-963500B6A88D}"/>
    <dgm:cxn modelId="{97D2EC0D-D636-48E3-AC12-654FE012238D}" type="presOf" srcId="{24DF1B96-E2BE-403C-B77C-1B41E169E52C}" destId="{EE2E8415-EE49-440C-AD9D-4C6697EA7278}" srcOrd="0" destOrd="0" presId="urn:microsoft.com/office/officeart/2005/8/layout/orgChart1"/>
    <dgm:cxn modelId="{5759FA44-11E2-446D-AC23-EEE8BDD8D3CD}" type="presOf" srcId="{54F84C44-D9AA-4E7A-B4E7-F5CDF6C24E9F}" destId="{9D02F11A-851A-4A57-9326-CF0BFF3E6175}" srcOrd="0" destOrd="0" presId="urn:microsoft.com/office/officeart/2005/8/layout/orgChart1"/>
    <dgm:cxn modelId="{8BF5D373-4857-4701-B45E-21F5E068B495}" type="presOf" srcId="{3C84BB7F-7E57-4346-BD8C-4B93741DBEA6}" destId="{91A7F47E-54AD-4BEB-861F-7747FC925354}" srcOrd="0" destOrd="0" presId="urn:microsoft.com/office/officeart/2005/8/layout/orgChart1"/>
    <dgm:cxn modelId="{496F8074-2325-46AA-8D67-210672097769}" type="presOf" srcId="{2D61B90C-E14E-444E-A169-B57B6296F9A3}" destId="{EE068A4F-74D5-425C-BE35-FAB1070DA1C9}" srcOrd="1" destOrd="0" presId="urn:microsoft.com/office/officeart/2005/8/layout/orgChart1"/>
    <dgm:cxn modelId="{AA793279-6DF9-4110-AB38-17E400AA2002}" srcId="{24DF1B96-E2BE-403C-B77C-1B41E169E52C}" destId="{8B3D4E27-C196-403E-9D8E-0FDAE84389BE}" srcOrd="1" destOrd="0" parTransId="{F41D260B-5AEA-4185-8270-92ECDE107613}" sibTransId="{8B47EE85-9A47-412E-8EDE-564CA2A705BC}"/>
    <dgm:cxn modelId="{719E127D-B213-4E7B-B238-18961E4CE9B3}" type="presOf" srcId="{2D61B90C-E14E-444E-A169-B57B6296F9A3}" destId="{DA43EA58-AEC4-4544-9D46-9B2A29989451}" srcOrd="0" destOrd="0" presId="urn:microsoft.com/office/officeart/2005/8/layout/orgChart1"/>
    <dgm:cxn modelId="{1907EB87-8FE2-40F5-BAEC-E7FF11FD1116}" type="presOf" srcId="{8B3D4E27-C196-403E-9D8E-0FDAE84389BE}" destId="{6663C47D-21AA-4A61-AEAC-D0DFE54C7BC1}" srcOrd="0" destOrd="0" presId="urn:microsoft.com/office/officeart/2005/8/layout/orgChart1"/>
    <dgm:cxn modelId="{E64CEF8C-41EE-4F6E-85C4-215FC544C072}" type="presOf" srcId="{3C84BB7F-7E57-4346-BD8C-4B93741DBEA6}" destId="{89B6A355-427B-42F8-B1F4-52A250E26AF1}" srcOrd="1" destOrd="0" presId="urn:microsoft.com/office/officeart/2005/8/layout/orgChart1"/>
    <dgm:cxn modelId="{8254968E-4519-48DA-AB26-83BC27DD09EC}" type="presOf" srcId="{5943A549-B680-4AE7-950F-1D695E88E817}" destId="{383C4E30-8D80-41AD-9474-843F2AD05BEF}" srcOrd="0" destOrd="0" presId="urn:microsoft.com/office/officeart/2005/8/layout/orgChart1"/>
    <dgm:cxn modelId="{460D0697-DE08-4BD4-9396-B0B93C98CAB0}" type="presOf" srcId="{54F84C44-D9AA-4E7A-B4E7-F5CDF6C24E9F}" destId="{DAB7F3F8-8A5F-4497-B6F8-31F337CAADC1}" srcOrd="1" destOrd="0" presId="urn:microsoft.com/office/officeart/2005/8/layout/orgChart1"/>
    <dgm:cxn modelId="{77F47A9B-19B8-436A-851D-BD705704E309}" type="presOf" srcId="{770F8756-6DD5-49B8-B523-E140D978112A}" destId="{AFC35DAE-0031-4A8F-B0DD-8F66500F4D27}" srcOrd="0" destOrd="0" presId="urn:microsoft.com/office/officeart/2005/8/layout/orgChart1"/>
    <dgm:cxn modelId="{5D6ADCA0-F506-4E08-BF76-F0960E34CD4A}" type="presOf" srcId="{D866E638-DE6D-4044-B563-B73DF3B921E8}" destId="{A8CD6697-6E31-4357-94D7-BF91C4E261A8}" srcOrd="0" destOrd="0" presId="urn:microsoft.com/office/officeart/2005/8/layout/orgChart1"/>
    <dgm:cxn modelId="{E4E81BA3-3F1E-4479-8F87-855F869F5141}" type="presOf" srcId="{5943A549-B680-4AE7-950F-1D695E88E817}" destId="{9E857E7A-F70B-4D53-9091-41993DBCF92D}" srcOrd="1" destOrd="0" presId="urn:microsoft.com/office/officeart/2005/8/layout/orgChart1"/>
    <dgm:cxn modelId="{0308EDB1-72BC-40AA-A8E6-85B895CF034F}" srcId="{54F84C44-D9AA-4E7A-B4E7-F5CDF6C24E9F}" destId="{2D61B90C-E14E-444E-A169-B57B6296F9A3}" srcOrd="1" destOrd="0" parTransId="{04F2E6DE-8DA6-48DE-A1DD-74C9D85DB65D}" sibTransId="{EE8696E7-AA01-4823-B608-E7A653FE256D}"/>
    <dgm:cxn modelId="{65AC13C6-ACD4-4E5A-A57F-0CFEB6604D3C}" srcId="{54F84C44-D9AA-4E7A-B4E7-F5CDF6C24E9F}" destId="{3C84BB7F-7E57-4346-BD8C-4B93741DBEA6}" srcOrd="2" destOrd="0" parTransId="{770F8756-6DD5-49B8-B523-E140D978112A}" sibTransId="{5495B8C7-5429-43DC-96AF-92ADBB8AA624}"/>
    <dgm:cxn modelId="{C9332DE0-434B-4518-942D-95A32B8B994F}" srcId="{54F84C44-D9AA-4E7A-B4E7-F5CDF6C24E9F}" destId="{5943A549-B680-4AE7-950F-1D695E88E817}" srcOrd="0" destOrd="0" parTransId="{D866E638-DE6D-4044-B563-B73DF3B921E8}" sibTransId="{3FD7FC28-C469-4C9A-9CED-BE34FA5E969D}"/>
    <dgm:cxn modelId="{F5F81BEA-7C7E-4C62-BEB3-F908DDBAF5E5}" type="presOf" srcId="{04F2E6DE-8DA6-48DE-A1DD-74C9D85DB65D}" destId="{F56DF042-0F6D-4105-B7C6-5CB662D63603}" srcOrd="0" destOrd="0" presId="urn:microsoft.com/office/officeart/2005/8/layout/orgChart1"/>
    <dgm:cxn modelId="{AC2D37EE-490C-498A-91CE-DB95279E6DD4}" type="presOf" srcId="{8B3D4E27-C196-403E-9D8E-0FDAE84389BE}" destId="{58364E72-030C-49DB-BBEF-6E341F4E3949}" srcOrd="1" destOrd="0" presId="urn:microsoft.com/office/officeart/2005/8/layout/orgChart1"/>
    <dgm:cxn modelId="{D7B05C56-43D7-4E5B-B378-201E1F28E554}" type="presParOf" srcId="{EE2E8415-EE49-440C-AD9D-4C6697EA7278}" destId="{FEF04F35-668B-4319-AB9F-E3C64C53C44A}" srcOrd="0" destOrd="0" presId="urn:microsoft.com/office/officeart/2005/8/layout/orgChart1"/>
    <dgm:cxn modelId="{194A6CEB-BE8B-4174-A99E-0075C8C75716}" type="presParOf" srcId="{FEF04F35-668B-4319-AB9F-E3C64C53C44A}" destId="{2CC669F3-E5C7-472D-B82B-514C5A9E478D}" srcOrd="0" destOrd="0" presId="urn:microsoft.com/office/officeart/2005/8/layout/orgChart1"/>
    <dgm:cxn modelId="{8816C7CA-FF5A-487D-9C14-44367AEDF3CA}" type="presParOf" srcId="{2CC669F3-E5C7-472D-B82B-514C5A9E478D}" destId="{9D02F11A-851A-4A57-9326-CF0BFF3E6175}" srcOrd="0" destOrd="0" presId="urn:microsoft.com/office/officeart/2005/8/layout/orgChart1"/>
    <dgm:cxn modelId="{DE3E164E-C072-4AD0-9C19-F4E856D62DC9}" type="presParOf" srcId="{2CC669F3-E5C7-472D-B82B-514C5A9E478D}" destId="{DAB7F3F8-8A5F-4497-B6F8-31F337CAADC1}" srcOrd="1" destOrd="0" presId="urn:microsoft.com/office/officeart/2005/8/layout/orgChart1"/>
    <dgm:cxn modelId="{C308671D-BE11-41D1-B9F8-FBEAE576F095}" type="presParOf" srcId="{FEF04F35-668B-4319-AB9F-E3C64C53C44A}" destId="{82EE92FE-C000-45CD-AEC6-55FBBED0E4A8}" srcOrd="1" destOrd="0" presId="urn:microsoft.com/office/officeart/2005/8/layout/orgChart1"/>
    <dgm:cxn modelId="{0B25C0A5-3607-4A87-B46B-D8747186DA0C}" type="presParOf" srcId="{82EE92FE-C000-45CD-AEC6-55FBBED0E4A8}" destId="{F56DF042-0F6D-4105-B7C6-5CB662D63603}" srcOrd="0" destOrd="0" presId="urn:microsoft.com/office/officeart/2005/8/layout/orgChart1"/>
    <dgm:cxn modelId="{FB18C8A1-1EB5-4100-BD86-6627C9356F89}" type="presParOf" srcId="{82EE92FE-C000-45CD-AEC6-55FBBED0E4A8}" destId="{A3D19F68-9C00-4A25-A812-3D386DE33132}" srcOrd="1" destOrd="0" presId="urn:microsoft.com/office/officeart/2005/8/layout/orgChart1"/>
    <dgm:cxn modelId="{C4A168D2-FC0E-4DCD-B3BC-B13754AA7B88}" type="presParOf" srcId="{A3D19F68-9C00-4A25-A812-3D386DE33132}" destId="{7DF0686C-3F72-4A41-AF7E-C209C92A5FA4}" srcOrd="0" destOrd="0" presId="urn:microsoft.com/office/officeart/2005/8/layout/orgChart1"/>
    <dgm:cxn modelId="{FCF5F9C6-568F-4FD5-B280-759AF69424FC}" type="presParOf" srcId="{7DF0686C-3F72-4A41-AF7E-C209C92A5FA4}" destId="{DA43EA58-AEC4-4544-9D46-9B2A29989451}" srcOrd="0" destOrd="0" presId="urn:microsoft.com/office/officeart/2005/8/layout/orgChart1"/>
    <dgm:cxn modelId="{CAA15275-BA36-4CB1-8FAF-CA9DC153788B}" type="presParOf" srcId="{7DF0686C-3F72-4A41-AF7E-C209C92A5FA4}" destId="{EE068A4F-74D5-425C-BE35-FAB1070DA1C9}" srcOrd="1" destOrd="0" presId="urn:microsoft.com/office/officeart/2005/8/layout/orgChart1"/>
    <dgm:cxn modelId="{C6E66FA4-7A93-42A8-BCA3-3D8E771F5C14}" type="presParOf" srcId="{A3D19F68-9C00-4A25-A812-3D386DE33132}" destId="{02AA4E7D-A253-4108-A991-7486C55836E3}" srcOrd="1" destOrd="0" presId="urn:microsoft.com/office/officeart/2005/8/layout/orgChart1"/>
    <dgm:cxn modelId="{3A38F73A-EC4E-4997-AE32-BC478DE2697C}" type="presParOf" srcId="{A3D19F68-9C00-4A25-A812-3D386DE33132}" destId="{B6DE0C0F-9D22-49A0-BEF0-5B2F14375657}" srcOrd="2" destOrd="0" presId="urn:microsoft.com/office/officeart/2005/8/layout/orgChart1"/>
    <dgm:cxn modelId="{FC24997A-9A73-4A73-A71C-B4E2772DD3ED}" type="presParOf" srcId="{82EE92FE-C000-45CD-AEC6-55FBBED0E4A8}" destId="{AFC35DAE-0031-4A8F-B0DD-8F66500F4D27}" srcOrd="2" destOrd="0" presId="urn:microsoft.com/office/officeart/2005/8/layout/orgChart1"/>
    <dgm:cxn modelId="{BEEF0DD3-8EDF-47C0-A226-A944FC4898CA}" type="presParOf" srcId="{82EE92FE-C000-45CD-AEC6-55FBBED0E4A8}" destId="{C7A12C4C-4169-4990-954C-154851D76B5A}" srcOrd="3" destOrd="0" presId="urn:microsoft.com/office/officeart/2005/8/layout/orgChart1"/>
    <dgm:cxn modelId="{D16D808C-2D4C-497B-9125-8D6B8AC4D94D}" type="presParOf" srcId="{C7A12C4C-4169-4990-954C-154851D76B5A}" destId="{F9C4945E-5502-4D31-A6FE-C7BA2F412423}" srcOrd="0" destOrd="0" presId="urn:microsoft.com/office/officeart/2005/8/layout/orgChart1"/>
    <dgm:cxn modelId="{5CF0D188-49A4-4883-9934-3A98894F3C25}" type="presParOf" srcId="{F9C4945E-5502-4D31-A6FE-C7BA2F412423}" destId="{91A7F47E-54AD-4BEB-861F-7747FC925354}" srcOrd="0" destOrd="0" presId="urn:microsoft.com/office/officeart/2005/8/layout/orgChart1"/>
    <dgm:cxn modelId="{F4BD94B5-7CB0-4AE6-8406-6C4F413C08E2}" type="presParOf" srcId="{F9C4945E-5502-4D31-A6FE-C7BA2F412423}" destId="{89B6A355-427B-42F8-B1F4-52A250E26AF1}" srcOrd="1" destOrd="0" presId="urn:microsoft.com/office/officeart/2005/8/layout/orgChart1"/>
    <dgm:cxn modelId="{0CB5778C-556F-4780-A2EE-0F43317A0D19}" type="presParOf" srcId="{C7A12C4C-4169-4990-954C-154851D76B5A}" destId="{96F5BFC4-2C68-4D80-9AEF-4398E756632C}" srcOrd="1" destOrd="0" presId="urn:microsoft.com/office/officeart/2005/8/layout/orgChart1"/>
    <dgm:cxn modelId="{99324601-7839-4A5A-94ED-F46BD0E9A55E}" type="presParOf" srcId="{C7A12C4C-4169-4990-954C-154851D76B5A}" destId="{1950CD40-98CE-4FFC-8DCB-4323AED3BB4C}" srcOrd="2" destOrd="0" presId="urn:microsoft.com/office/officeart/2005/8/layout/orgChart1"/>
    <dgm:cxn modelId="{04D94CE6-111C-48B5-B276-AEE4684A064F}" type="presParOf" srcId="{FEF04F35-668B-4319-AB9F-E3C64C53C44A}" destId="{209BF6CD-B917-45B9-BDFB-385E3891C26B}" srcOrd="2" destOrd="0" presId="urn:microsoft.com/office/officeart/2005/8/layout/orgChart1"/>
    <dgm:cxn modelId="{7CD5FE81-310B-406D-973F-00D0CDCF2929}" type="presParOf" srcId="{209BF6CD-B917-45B9-BDFB-385E3891C26B}" destId="{A8CD6697-6E31-4357-94D7-BF91C4E261A8}" srcOrd="0" destOrd="0" presId="urn:microsoft.com/office/officeart/2005/8/layout/orgChart1"/>
    <dgm:cxn modelId="{7F00503F-CCC7-456E-90E2-4FD8C1492AFE}" type="presParOf" srcId="{209BF6CD-B917-45B9-BDFB-385E3891C26B}" destId="{E4798F8B-8B4F-4221-BE3F-088B92309CFE}" srcOrd="1" destOrd="0" presId="urn:microsoft.com/office/officeart/2005/8/layout/orgChart1"/>
    <dgm:cxn modelId="{092D1713-2E7F-47A1-A804-D93BC33A17F8}" type="presParOf" srcId="{E4798F8B-8B4F-4221-BE3F-088B92309CFE}" destId="{660F4FBB-BB36-49BB-8162-F933F34B6EFB}" srcOrd="0" destOrd="0" presId="urn:microsoft.com/office/officeart/2005/8/layout/orgChart1"/>
    <dgm:cxn modelId="{B3DB3FCD-150A-4FE3-ABC4-50A06614C309}" type="presParOf" srcId="{660F4FBB-BB36-49BB-8162-F933F34B6EFB}" destId="{383C4E30-8D80-41AD-9474-843F2AD05BEF}" srcOrd="0" destOrd="0" presId="urn:microsoft.com/office/officeart/2005/8/layout/orgChart1"/>
    <dgm:cxn modelId="{4A9228ED-23DF-4680-A99E-77BDC51DC35B}" type="presParOf" srcId="{660F4FBB-BB36-49BB-8162-F933F34B6EFB}" destId="{9E857E7A-F70B-4D53-9091-41993DBCF92D}" srcOrd="1" destOrd="0" presId="urn:microsoft.com/office/officeart/2005/8/layout/orgChart1"/>
    <dgm:cxn modelId="{B14D67CD-C90B-4311-9728-E1E63671EE27}" type="presParOf" srcId="{E4798F8B-8B4F-4221-BE3F-088B92309CFE}" destId="{2B97ECAF-ABD5-4513-9EE3-7FCBCBB800EC}" srcOrd="1" destOrd="0" presId="urn:microsoft.com/office/officeart/2005/8/layout/orgChart1"/>
    <dgm:cxn modelId="{A1B58C9E-87C8-48EE-BDE7-57BF38D65EC1}" type="presParOf" srcId="{E4798F8B-8B4F-4221-BE3F-088B92309CFE}" destId="{960274A7-639C-434C-B700-789C2DA56DFF}" srcOrd="2" destOrd="0" presId="urn:microsoft.com/office/officeart/2005/8/layout/orgChart1"/>
    <dgm:cxn modelId="{2CDEBCDC-4B0B-4E37-B9CF-C2AF31A35C86}" type="presParOf" srcId="{EE2E8415-EE49-440C-AD9D-4C6697EA7278}" destId="{A36F9954-F290-49C4-B078-C32075EE676B}" srcOrd="1" destOrd="0" presId="urn:microsoft.com/office/officeart/2005/8/layout/orgChart1"/>
    <dgm:cxn modelId="{FA419D8D-E594-4526-AF25-D82D17E1ACA5}" type="presParOf" srcId="{A36F9954-F290-49C4-B078-C32075EE676B}" destId="{4AC5622B-79F8-466B-92CA-6F2072B8DED3}" srcOrd="0" destOrd="0" presId="urn:microsoft.com/office/officeart/2005/8/layout/orgChart1"/>
    <dgm:cxn modelId="{7365DA5F-1A21-436D-8391-0A32B9F31347}" type="presParOf" srcId="{4AC5622B-79F8-466B-92CA-6F2072B8DED3}" destId="{6663C47D-21AA-4A61-AEAC-D0DFE54C7BC1}" srcOrd="0" destOrd="0" presId="urn:microsoft.com/office/officeart/2005/8/layout/orgChart1"/>
    <dgm:cxn modelId="{2A56D089-F167-4EAE-9861-D1230A93A52F}" type="presParOf" srcId="{4AC5622B-79F8-466B-92CA-6F2072B8DED3}" destId="{58364E72-030C-49DB-BBEF-6E341F4E3949}" srcOrd="1" destOrd="0" presId="urn:microsoft.com/office/officeart/2005/8/layout/orgChart1"/>
    <dgm:cxn modelId="{A3056CA2-F399-4284-A2D8-50B4259E3D51}" type="presParOf" srcId="{A36F9954-F290-49C4-B078-C32075EE676B}" destId="{5F0DB573-FEDF-4094-89AC-0D7222B16C82}" srcOrd="1" destOrd="0" presId="urn:microsoft.com/office/officeart/2005/8/layout/orgChart1"/>
    <dgm:cxn modelId="{E09A9930-FE48-4C17-BA75-99317C0E2312}" type="presParOf" srcId="{A36F9954-F290-49C4-B078-C32075EE676B}" destId="{A7613A20-4E22-499F-A721-74E4A5E94C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FC6875-FAD9-4A99-B73A-126DC11B66C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91AA019-6525-4E9E-99BC-D5E38F6A7C32}">
      <dgm:prSet/>
      <dgm:spPr/>
      <dgm:t>
        <a:bodyPr/>
        <a:lstStyle/>
        <a:p>
          <a:r>
            <a:rPr lang="en-US" dirty="0"/>
            <a:t>We are the North East Ambulance NHS Foundation Trust </a:t>
          </a:r>
        </a:p>
      </dgm:t>
    </dgm:pt>
    <dgm:pt modelId="{88B45C06-02A9-41FE-AA5F-058DA63157BC}" type="parTrans" cxnId="{C65A2C24-5CF7-4429-BA0E-3BD0B05B89E3}">
      <dgm:prSet/>
      <dgm:spPr/>
      <dgm:t>
        <a:bodyPr/>
        <a:lstStyle/>
        <a:p>
          <a:endParaRPr lang="en-US"/>
        </a:p>
      </dgm:t>
    </dgm:pt>
    <dgm:pt modelId="{655066C7-56F4-48A9-A407-7244D6609EF4}" type="sibTrans" cxnId="{C65A2C24-5CF7-4429-BA0E-3BD0B05B89E3}">
      <dgm:prSet/>
      <dgm:spPr/>
      <dgm:t>
        <a:bodyPr/>
        <a:lstStyle/>
        <a:p>
          <a:endParaRPr lang="en-US"/>
        </a:p>
      </dgm:t>
    </dgm:pt>
    <dgm:pt modelId="{30D9625A-BD73-40FB-80F1-CBFFB9CD096F}">
      <dgm:prSet/>
      <dgm:spPr/>
      <dgm:t>
        <a:bodyPr/>
        <a:lstStyle/>
        <a:p>
          <a:r>
            <a:rPr lang="en-US" dirty="0"/>
            <a:t>We embarked upon a cultural change</a:t>
          </a:r>
        </a:p>
      </dgm:t>
    </dgm:pt>
    <dgm:pt modelId="{2417CC8F-408F-4973-8381-270CCFF979B1}" type="parTrans" cxnId="{0582DE17-40F9-49D7-B10A-B1BC8B6FB060}">
      <dgm:prSet/>
      <dgm:spPr/>
      <dgm:t>
        <a:bodyPr/>
        <a:lstStyle/>
        <a:p>
          <a:endParaRPr lang="en-US"/>
        </a:p>
      </dgm:t>
    </dgm:pt>
    <dgm:pt modelId="{6B34BDEF-6128-4BEC-9150-7C680C2A4930}" type="sibTrans" cxnId="{0582DE17-40F9-49D7-B10A-B1BC8B6FB060}">
      <dgm:prSet/>
      <dgm:spPr/>
      <dgm:t>
        <a:bodyPr/>
        <a:lstStyle/>
        <a:p>
          <a:endParaRPr lang="en-US"/>
        </a:p>
      </dgm:t>
    </dgm:pt>
    <dgm:pt modelId="{4B7D4E58-5DD8-4574-910C-A3F0B8023645}">
      <dgm:prSet/>
      <dgm:spPr/>
      <dgm:t>
        <a:bodyPr/>
        <a:lstStyle/>
        <a:p>
          <a:r>
            <a:rPr lang="en-US" dirty="0"/>
            <a:t>Employees told us improvement was needed</a:t>
          </a:r>
        </a:p>
      </dgm:t>
    </dgm:pt>
    <dgm:pt modelId="{848BD7F5-9685-494E-8D24-30EDEF340535}" type="parTrans" cxnId="{E00ED715-F91B-47DD-A020-327D1DCA70BB}">
      <dgm:prSet/>
      <dgm:spPr/>
      <dgm:t>
        <a:bodyPr/>
        <a:lstStyle/>
        <a:p>
          <a:endParaRPr lang="en-US"/>
        </a:p>
      </dgm:t>
    </dgm:pt>
    <dgm:pt modelId="{455C84CB-510A-471A-A7C5-0CCB99D671CE}" type="sibTrans" cxnId="{E00ED715-F91B-47DD-A020-327D1DCA70BB}">
      <dgm:prSet/>
      <dgm:spPr/>
      <dgm:t>
        <a:bodyPr/>
        <a:lstStyle/>
        <a:p>
          <a:endParaRPr lang="en-US"/>
        </a:p>
      </dgm:t>
    </dgm:pt>
    <dgm:pt modelId="{1221FE90-1B91-4A37-B87C-D0551C0587DF}">
      <dgm:prSet/>
      <dgm:spPr/>
      <dgm:t>
        <a:bodyPr/>
        <a:lstStyle/>
        <a:p>
          <a:r>
            <a:rPr lang="en-US" dirty="0"/>
            <a:t>Our culture was not as effective or supportive as it could be</a:t>
          </a:r>
        </a:p>
      </dgm:t>
    </dgm:pt>
    <dgm:pt modelId="{8ECD0EB2-C7D2-49E4-818C-65D6743728A3}" type="parTrans" cxnId="{6D54D35E-C660-45C8-9190-036444F343F4}">
      <dgm:prSet/>
      <dgm:spPr/>
      <dgm:t>
        <a:bodyPr/>
        <a:lstStyle/>
        <a:p>
          <a:endParaRPr lang="en-US"/>
        </a:p>
      </dgm:t>
    </dgm:pt>
    <dgm:pt modelId="{1BE6AF4D-4695-4FE3-99B7-14A942EECA0E}" type="sibTrans" cxnId="{6D54D35E-C660-45C8-9190-036444F343F4}">
      <dgm:prSet/>
      <dgm:spPr/>
      <dgm:t>
        <a:bodyPr/>
        <a:lstStyle/>
        <a:p>
          <a:endParaRPr lang="en-US"/>
        </a:p>
      </dgm:t>
    </dgm:pt>
    <dgm:pt modelId="{A9CDFA4A-8EAC-4509-BCFC-0334B37F8A8D}" type="pres">
      <dgm:prSet presAssocID="{06FC6875-FAD9-4A99-B73A-126DC11B66C5}" presName="root" presStyleCnt="0">
        <dgm:presLayoutVars>
          <dgm:dir/>
          <dgm:resizeHandles val="exact"/>
        </dgm:presLayoutVars>
      </dgm:prSet>
      <dgm:spPr/>
    </dgm:pt>
    <dgm:pt modelId="{36C42979-6C4C-47B1-8FDA-3DED742F2C55}" type="pres">
      <dgm:prSet presAssocID="{291AA019-6525-4E9E-99BC-D5E38F6A7C32}" presName="compNode" presStyleCnt="0"/>
      <dgm:spPr/>
    </dgm:pt>
    <dgm:pt modelId="{5E1DEA5B-C5FE-47AB-935D-F30AD5F1DA24}" type="pres">
      <dgm:prSet presAssocID="{291AA019-6525-4E9E-99BC-D5E38F6A7C32}" presName="bgRect" presStyleLbl="bgShp" presStyleIdx="0" presStyleCnt="4" custLinFactNeighborX="261" custLinFactNeighborY="-8977"/>
      <dgm:spPr>
        <a:solidFill>
          <a:srgbClr val="5BBF21"/>
        </a:solidFill>
      </dgm:spPr>
    </dgm:pt>
    <dgm:pt modelId="{8BBE1E99-F365-4BAD-BAEE-91BF49D0C080}" type="pres">
      <dgm:prSet presAssocID="{291AA019-6525-4E9E-99BC-D5E38F6A7C3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3E650A8A-9A9C-4A25-A157-EBB6D45B9791}" type="pres">
      <dgm:prSet presAssocID="{291AA019-6525-4E9E-99BC-D5E38F6A7C32}" presName="spaceRect" presStyleCnt="0"/>
      <dgm:spPr/>
    </dgm:pt>
    <dgm:pt modelId="{102335A3-3045-4A7C-84C9-FEE670D7E35D}" type="pres">
      <dgm:prSet presAssocID="{291AA019-6525-4E9E-99BC-D5E38F6A7C32}" presName="parTx" presStyleLbl="revTx" presStyleIdx="0" presStyleCnt="4">
        <dgm:presLayoutVars>
          <dgm:chMax val="0"/>
          <dgm:chPref val="0"/>
        </dgm:presLayoutVars>
      </dgm:prSet>
      <dgm:spPr/>
    </dgm:pt>
    <dgm:pt modelId="{77AED163-4B91-4852-8C8B-BB4071DA5234}" type="pres">
      <dgm:prSet presAssocID="{655066C7-56F4-48A9-A407-7244D6609EF4}" presName="sibTrans" presStyleCnt="0"/>
      <dgm:spPr/>
    </dgm:pt>
    <dgm:pt modelId="{80C99AE2-ACCD-4D4B-9447-5527C0D0B4C1}" type="pres">
      <dgm:prSet presAssocID="{30D9625A-BD73-40FB-80F1-CBFFB9CD096F}" presName="compNode" presStyleCnt="0"/>
      <dgm:spPr/>
    </dgm:pt>
    <dgm:pt modelId="{2AAA6139-352B-4453-BF18-F17C387CCADD}" type="pres">
      <dgm:prSet presAssocID="{30D9625A-BD73-40FB-80F1-CBFFB9CD096F}" presName="bgRect" presStyleLbl="bgShp" presStyleIdx="1" presStyleCnt="4"/>
      <dgm:spPr>
        <a:solidFill>
          <a:srgbClr val="7030A0"/>
        </a:solidFill>
      </dgm:spPr>
    </dgm:pt>
    <dgm:pt modelId="{F8753B41-066C-4B4C-918F-167CEAC3D415}" type="pres">
      <dgm:prSet presAssocID="{30D9625A-BD73-40FB-80F1-CBFFB9CD096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22740F9D-6EAC-4FC5-8333-8D522CCE6DE2}" type="pres">
      <dgm:prSet presAssocID="{30D9625A-BD73-40FB-80F1-CBFFB9CD096F}" presName="spaceRect" presStyleCnt="0"/>
      <dgm:spPr/>
    </dgm:pt>
    <dgm:pt modelId="{A4E630D5-E1C4-424B-ABDE-B72BB45A144E}" type="pres">
      <dgm:prSet presAssocID="{30D9625A-BD73-40FB-80F1-CBFFB9CD096F}" presName="parTx" presStyleLbl="revTx" presStyleIdx="1" presStyleCnt="4">
        <dgm:presLayoutVars>
          <dgm:chMax val="0"/>
          <dgm:chPref val="0"/>
        </dgm:presLayoutVars>
      </dgm:prSet>
      <dgm:spPr/>
    </dgm:pt>
    <dgm:pt modelId="{83334A77-D7A9-4AA1-BF4B-D5964A46B0A8}" type="pres">
      <dgm:prSet presAssocID="{6B34BDEF-6128-4BEC-9150-7C680C2A4930}" presName="sibTrans" presStyleCnt="0"/>
      <dgm:spPr/>
    </dgm:pt>
    <dgm:pt modelId="{ECBAFFE6-C5F6-4CAB-8D34-50D983EE9ABE}" type="pres">
      <dgm:prSet presAssocID="{4B7D4E58-5DD8-4574-910C-A3F0B8023645}" presName="compNode" presStyleCnt="0"/>
      <dgm:spPr/>
    </dgm:pt>
    <dgm:pt modelId="{EC96F79E-030B-443B-A370-C7232AAE95FF}" type="pres">
      <dgm:prSet presAssocID="{4B7D4E58-5DD8-4574-910C-A3F0B8023645}" presName="bgRect" presStyleLbl="bgShp" presStyleIdx="2" presStyleCnt="4"/>
      <dgm:spPr>
        <a:solidFill>
          <a:srgbClr val="0070C0"/>
        </a:solidFill>
      </dgm:spPr>
    </dgm:pt>
    <dgm:pt modelId="{D149D2F2-F70E-48F4-917F-FC03814335D7}" type="pres">
      <dgm:prSet presAssocID="{4B7D4E58-5DD8-4574-910C-A3F0B80236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64242FA3-9394-4B3D-AB8B-FB4F08CF899B}" type="pres">
      <dgm:prSet presAssocID="{4B7D4E58-5DD8-4574-910C-A3F0B8023645}" presName="spaceRect" presStyleCnt="0"/>
      <dgm:spPr/>
    </dgm:pt>
    <dgm:pt modelId="{BB0ABC38-6309-4AC3-80C3-E2B23DDECF1E}" type="pres">
      <dgm:prSet presAssocID="{4B7D4E58-5DD8-4574-910C-A3F0B8023645}" presName="parTx" presStyleLbl="revTx" presStyleIdx="2" presStyleCnt="4">
        <dgm:presLayoutVars>
          <dgm:chMax val="0"/>
          <dgm:chPref val="0"/>
        </dgm:presLayoutVars>
      </dgm:prSet>
      <dgm:spPr/>
    </dgm:pt>
    <dgm:pt modelId="{86EFD7E1-CD36-4225-A0C3-BBB20FCE2B36}" type="pres">
      <dgm:prSet presAssocID="{455C84CB-510A-471A-A7C5-0CCB99D671CE}" presName="sibTrans" presStyleCnt="0"/>
      <dgm:spPr/>
    </dgm:pt>
    <dgm:pt modelId="{1262905E-2821-4A26-B7EB-1A3C5E8C7D4B}" type="pres">
      <dgm:prSet presAssocID="{1221FE90-1B91-4A37-B87C-D0551C0587DF}" presName="compNode" presStyleCnt="0"/>
      <dgm:spPr/>
    </dgm:pt>
    <dgm:pt modelId="{DEFDD3EA-8C77-4EF9-951D-69FEBBF2047C}" type="pres">
      <dgm:prSet presAssocID="{1221FE90-1B91-4A37-B87C-D0551C0587DF}" presName="bgRect" presStyleLbl="bgShp" presStyleIdx="3" presStyleCnt="4"/>
      <dgm:spPr>
        <a:solidFill>
          <a:srgbClr val="DB3AC0"/>
        </a:solidFill>
      </dgm:spPr>
    </dgm:pt>
    <dgm:pt modelId="{E2A3A1CD-6E20-47BA-8405-21A4D9A7F052}" type="pres">
      <dgm:prSet presAssocID="{1221FE90-1B91-4A37-B87C-D0551C0587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76AF80E4-79F1-4FC8-BB31-F3D8A6988980}" type="pres">
      <dgm:prSet presAssocID="{1221FE90-1B91-4A37-B87C-D0551C0587DF}" presName="spaceRect" presStyleCnt="0"/>
      <dgm:spPr/>
    </dgm:pt>
    <dgm:pt modelId="{524D9574-D0EA-444C-84C5-BD14F33FD75B}" type="pres">
      <dgm:prSet presAssocID="{1221FE90-1B91-4A37-B87C-D0551C0587DF}" presName="parTx" presStyleLbl="revTx" presStyleIdx="3" presStyleCnt="4">
        <dgm:presLayoutVars>
          <dgm:chMax val="0"/>
          <dgm:chPref val="0"/>
        </dgm:presLayoutVars>
      </dgm:prSet>
      <dgm:spPr/>
    </dgm:pt>
  </dgm:ptLst>
  <dgm:cxnLst>
    <dgm:cxn modelId="{E00ED715-F91B-47DD-A020-327D1DCA70BB}" srcId="{06FC6875-FAD9-4A99-B73A-126DC11B66C5}" destId="{4B7D4E58-5DD8-4574-910C-A3F0B8023645}" srcOrd="2" destOrd="0" parTransId="{848BD7F5-9685-494E-8D24-30EDEF340535}" sibTransId="{455C84CB-510A-471A-A7C5-0CCB99D671CE}"/>
    <dgm:cxn modelId="{0582DE17-40F9-49D7-B10A-B1BC8B6FB060}" srcId="{06FC6875-FAD9-4A99-B73A-126DC11B66C5}" destId="{30D9625A-BD73-40FB-80F1-CBFFB9CD096F}" srcOrd="1" destOrd="0" parTransId="{2417CC8F-408F-4973-8381-270CCFF979B1}" sibTransId="{6B34BDEF-6128-4BEC-9150-7C680C2A4930}"/>
    <dgm:cxn modelId="{C65A2C24-5CF7-4429-BA0E-3BD0B05B89E3}" srcId="{06FC6875-FAD9-4A99-B73A-126DC11B66C5}" destId="{291AA019-6525-4E9E-99BC-D5E38F6A7C32}" srcOrd="0" destOrd="0" parTransId="{88B45C06-02A9-41FE-AA5F-058DA63157BC}" sibTransId="{655066C7-56F4-48A9-A407-7244D6609EF4}"/>
    <dgm:cxn modelId="{F1D95D32-B424-DC42-8EF7-2BAE3890FEFB}" type="presOf" srcId="{06FC6875-FAD9-4A99-B73A-126DC11B66C5}" destId="{A9CDFA4A-8EAC-4509-BCFC-0334B37F8A8D}" srcOrd="0" destOrd="0" presId="urn:microsoft.com/office/officeart/2018/2/layout/IconVerticalSolidList"/>
    <dgm:cxn modelId="{6D54D35E-C660-45C8-9190-036444F343F4}" srcId="{06FC6875-FAD9-4A99-B73A-126DC11B66C5}" destId="{1221FE90-1B91-4A37-B87C-D0551C0587DF}" srcOrd="3" destOrd="0" parTransId="{8ECD0EB2-C7D2-49E4-818C-65D6743728A3}" sibTransId="{1BE6AF4D-4695-4FE3-99B7-14A942EECA0E}"/>
    <dgm:cxn modelId="{3AD38079-677F-0C43-83B4-7ABC7C5B2EA7}" type="presOf" srcId="{1221FE90-1B91-4A37-B87C-D0551C0587DF}" destId="{524D9574-D0EA-444C-84C5-BD14F33FD75B}" srcOrd="0" destOrd="0" presId="urn:microsoft.com/office/officeart/2018/2/layout/IconVerticalSolidList"/>
    <dgm:cxn modelId="{779153A7-81BE-324B-9B63-DEAE629F6F17}" type="presOf" srcId="{30D9625A-BD73-40FB-80F1-CBFFB9CD096F}" destId="{A4E630D5-E1C4-424B-ABDE-B72BB45A144E}" srcOrd="0" destOrd="0" presId="urn:microsoft.com/office/officeart/2018/2/layout/IconVerticalSolidList"/>
    <dgm:cxn modelId="{F7748AB8-70C3-E844-B741-BE66C85ECA3B}" type="presOf" srcId="{4B7D4E58-5DD8-4574-910C-A3F0B8023645}" destId="{BB0ABC38-6309-4AC3-80C3-E2B23DDECF1E}" srcOrd="0" destOrd="0" presId="urn:microsoft.com/office/officeart/2018/2/layout/IconVerticalSolidList"/>
    <dgm:cxn modelId="{DF99EEF5-BEF6-194D-AAF4-AF0B70EC95B0}" type="presOf" srcId="{291AA019-6525-4E9E-99BC-D5E38F6A7C32}" destId="{102335A3-3045-4A7C-84C9-FEE670D7E35D}" srcOrd="0" destOrd="0" presId="urn:microsoft.com/office/officeart/2018/2/layout/IconVerticalSolidList"/>
    <dgm:cxn modelId="{ADB6A3F2-6E90-DD45-B5C4-4168F07068BB}" type="presParOf" srcId="{A9CDFA4A-8EAC-4509-BCFC-0334B37F8A8D}" destId="{36C42979-6C4C-47B1-8FDA-3DED742F2C55}" srcOrd="0" destOrd="0" presId="urn:microsoft.com/office/officeart/2018/2/layout/IconVerticalSolidList"/>
    <dgm:cxn modelId="{E22227D8-551D-2648-BE2E-659D39C13EF9}" type="presParOf" srcId="{36C42979-6C4C-47B1-8FDA-3DED742F2C55}" destId="{5E1DEA5B-C5FE-47AB-935D-F30AD5F1DA24}" srcOrd="0" destOrd="0" presId="urn:microsoft.com/office/officeart/2018/2/layout/IconVerticalSolidList"/>
    <dgm:cxn modelId="{850C791B-E87E-0049-B4E6-7E684E8DCF63}" type="presParOf" srcId="{36C42979-6C4C-47B1-8FDA-3DED742F2C55}" destId="{8BBE1E99-F365-4BAD-BAEE-91BF49D0C080}" srcOrd="1" destOrd="0" presId="urn:microsoft.com/office/officeart/2018/2/layout/IconVerticalSolidList"/>
    <dgm:cxn modelId="{9642818D-7375-1043-8E6F-DEA75704B8EC}" type="presParOf" srcId="{36C42979-6C4C-47B1-8FDA-3DED742F2C55}" destId="{3E650A8A-9A9C-4A25-A157-EBB6D45B9791}" srcOrd="2" destOrd="0" presId="urn:microsoft.com/office/officeart/2018/2/layout/IconVerticalSolidList"/>
    <dgm:cxn modelId="{1C8CA0ED-B954-F14C-9906-3E385094318C}" type="presParOf" srcId="{36C42979-6C4C-47B1-8FDA-3DED742F2C55}" destId="{102335A3-3045-4A7C-84C9-FEE670D7E35D}" srcOrd="3" destOrd="0" presId="urn:microsoft.com/office/officeart/2018/2/layout/IconVerticalSolidList"/>
    <dgm:cxn modelId="{6B45B267-9485-7842-B35D-42460E4803B5}" type="presParOf" srcId="{A9CDFA4A-8EAC-4509-BCFC-0334B37F8A8D}" destId="{77AED163-4B91-4852-8C8B-BB4071DA5234}" srcOrd="1" destOrd="0" presId="urn:microsoft.com/office/officeart/2018/2/layout/IconVerticalSolidList"/>
    <dgm:cxn modelId="{466539A1-75B3-A248-8FC5-B041223BEB40}" type="presParOf" srcId="{A9CDFA4A-8EAC-4509-BCFC-0334B37F8A8D}" destId="{80C99AE2-ACCD-4D4B-9447-5527C0D0B4C1}" srcOrd="2" destOrd="0" presId="urn:microsoft.com/office/officeart/2018/2/layout/IconVerticalSolidList"/>
    <dgm:cxn modelId="{DE151851-0D10-6C4F-B01B-4C179AF1E60B}" type="presParOf" srcId="{80C99AE2-ACCD-4D4B-9447-5527C0D0B4C1}" destId="{2AAA6139-352B-4453-BF18-F17C387CCADD}" srcOrd="0" destOrd="0" presId="urn:microsoft.com/office/officeart/2018/2/layout/IconVerticalSolidList"/>
    <dgm:cxn modelId="{08E6499E-C15D-8148-8A5C-747537C7D4F3}" type="presParOf" srcId="{80C99AE2-ACCD-4D4B-9447-5527C0D0B4C1}" destId="{F8753B41-066C-4B4C-918F-167CEAC3D415}" srcOrd="1" destOrd="0" presId="urn:microsoft.com/office/officeart/2018/2/layout/IconVerticalSolidList"/>
    <dgm:cxn modelId="{9E08E5C5-8FC9-A242-8456-252949C0222D}" type="presParOf" srcId="{80C99AE2-ACCD-4D4B-9447-5527C0D0B4C1}" destId="{22740F9D-6EAC-4FC5-8333-8D522CCE6DE2}" srcOrd="2" destOrd="0" presId="urn:microsoft.com/office/officeart/2018/2/layout/IconVerticalSolidList"/>
    <dgm:cxn modelId="{9308EB18-1D56-6C45-B4D5-E8E0CF441B2D}" type="presParOf" srcId="{80C99AE2-ACCD-4D4B-9447-5527C0D0B4C1}" destId="{A4E630D5-E1C4-424B-ABDE-B72BB45A144E}" srcOrd="3" destOrd="0" presId="urn:microsoft.com/office/officeart/2018/2/layout/IconVerticalSolidList"/>
    <dgm:cxn modelId="{5666AF0F-EED0-284B-B05C-BC81EDE48264}" type="presParOf" srcId="{A9CDFA4A-8EAC-4509-BCFC-0334B37F8A8D}" destId="{83334A77-D7A9-4AA1-BF4B-D5964A46B0A8}" srcOrd="3" destOrd="0" presId="urn:microsoft.com/office/officeart/2018/2/layout/IconVerticalSolidList"/>
    <dgm:cxn modelId="{5FAF5D3C-FB4F-E346-8110-0E416CA86D05}" type="presParOf" srcId="{A9CDFA4A-8EAC-4509-BCFC-0334B37F8A8D}" destId="{ECBAFFE6-C5F6-4CAB-8D34-50D983EE9ABE}" srcOrd="4" destOrd="0" presId="urn:microsoft.com/office/officeart/2018/2/layout/IconVerticalSolidList"/>
    <dgm:cxn modelId="{19E2412D-1581-3E49-B7DE-C7C93B52856B}" type="presParOf" srcId="{ECBAFFE6-C5F6-4CAB-8D34-50D983EE9ABE}" destId="{EC96F79E-030B-443B-A370-C7232AAE95FF}" srcOrd="0" destOrd="0" presId="urn:microsoft.com/office/officeart/2018/2/layout/IconVerticalSolidList"/>
    <dgm:cxn modelId="{1C05B614-21E8-074A-9D97-A45EE64D612E}" type="presParOf" srcId="{ECBAFFE6-C5F6-4CAB-8D34-50D983EE9ABE}" destId="{D149D2F2-F70E-48F4-917F-FC03814335D7}" srcOrd="1" destOrd="0" presId="urn:microsoft.com/office/officeart/2018/2/layout/IconVerticalSolidList"/>
    <dgm:cxn modelId="{379C3D81-A825-FD4C-B31A-B7459C9C3323}" type="presParOf" srcId="{ECBAFFE6-C5F6-4CAB-8D34-50D983EE9ABE}" destId="{64242FA3-9394-4B3D-AB8B-FB4F08CF899B}" srcOrd="2" destOrd="0" presId="urn:microsoft.com/office/officeart/2018/2/layout/IconVerticalSolidList"/>
    <dgm:cxn modelId="{248814F5-23E3-C84A-9A26-8EB374910B34}" type="presParOf" srcId="{ECBAFFE6-C5F6-4CAB-8D34-50D983EE9ABE}" destId="{BB0ABC38-6309-4AC3-80C3-E2B23DDECF1E}" srcOrd="3" destOrd="0" presId="urn:microsoft.com/office/officeart/2018/2/layout/IconVerticalSolidList"/>
    <dgm:cxn modelId="{107677B1-5A3E-9E48-BC8E-A4943A744106}" type="presParOf" srcId="{A9CDFA4A-8EAC-4509-BCFC-0334B37F8A8D}" destId="{86EFD7E1-CD36-4225-A0C3-BBB20FCE2B36}" srcOrd="5" destOrd="0" presId="urn:microsoft.com/office/officeart/2018/2/layout/IconVerticalSolidList"/>
    <dgm:cxn modelId="{6457B92E-A11D-454C-B05E-51B43D3D1555}" type="presParOf" srcId="{A9CDFA4A-8EAC-4509-BCFC-0334B37F8A8D}" destId="{1262905E-2821-4A26-B7EB-1A3C5E8C7D4B}" srcOrd="6" destOrd="0" presId="urn:microsoft.com/office/officeart/2018/2/layout/IconVerticalSolidList"/>
    <dgm:cxn modelId="{29453274-B058-0F4C-B004-8477877A5B5C}" type="presParOf" srcId="{1262905E-2821-4A26-B7EB-1A3C5E8C7D4B}" destId="{DEFDD3EA-8C77-4EF9-951D-69FEBBF2047C}" srcOrd="0" destOrd="0" presId="urn:microsoft.com/office/officeart/2018/2/layout/IconVerticalSolidList"/>
    <dgm:cxn modelId="{0BAB20D2-AA0E-F94E-9057-1082DF3835CC}" type="presParOf" srcId="{1262905E-2821-4A26-B7EB-1A3C5E8C7D4B}" destId="{E2A3A1CD-6E20-47BA-8405-21A4D9A7F052}" srcOrd="1" destOrd="0" presId="urn:microsoft.com/office/officeart/2018/2/layout/IconVerticalSolidList"/>
    <dgm:cxn modelId="{3D7FA221-5DE2-3141-8DB2-A7E8DF248953}" type="presParOf" srcId="{1262905E-2821-4A26-B7EB-1A3C5E8C7D4B}" destId="{76AF80E4-79F1-4FC8-BB31-F3D8A6988980}" srcOrd="2" destOrd="0" presId="urn:microsoft.com/office/officeart/2018/2/layout/IconVerticalSolidList"/>
    <dgm:cxn modelId="{3FAF9B60-8B7D-B242-ADC9-5F28F9620A2D}" type="presParOf" srcId="{1262905E-2821-4A26-B7EB-1A3C5E8C7D4B}" destId="{524D9574-D0EA-444C-84C5-BD14F33FD7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256E4B-16C7-4151-94B3-08D3D760E698}"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176791FB-4899-4822-9BCC-C2F618115795}">
      <dgm:prSet/>
      <dgm:spPr>
        <a:solidFill>
          <a:srgbClr val="5BBF21"/>
        </a:solidFill>
      </dgm:spPr>
      <dgm:t>
        <a:bodyPr/>
        <a:lstStyle/>
        <a:p>
          <a:pPr algn="ctr"/>
          <a:r>
            <a:rPr lang="en-US" b="1" dirty="0">
              <a:solidFill>
                <a:schemeClr val="bg1"/>
              </a:solidFill>
            </a:rPr>
            <a:t>Our journey began in 2014</a:t>
          </a:r>
        </a:p>
      </dgm:t>
    </dgm:pt>
    <dgm:pt modelId="{A3E1CB59-6A1C-4A42-9B8F-6C36212CA324}" type="parTrans" cxnId="{9E45AE55-E675-4EAE-A162-0399FCBF967E}">
      <dgm:prSet/>
      <dgm:spPr/>
      <dgm:t>
        <a:bodyPr/>
        <a:lstStyle/>
        <a:p>
          <a:pPr algn="ctr"/>
          <a:endParaRPr lang="en-US"/>
        </a:p>
      </dgm:t>
    </dgm:pt>
    <dgm:pt modelId="{3448DEF3-935C-4CAB-9EBE-3D75401C9A7B}" type="sibTrans" cxnId="{9E45AE55-E675-4EAE-A162-0399FCBF967E}">
      <dgm:prSet/>
      <dgm:spPr/>
      <dgm:t>
        <a:bodyPr/>
        <a:lstStyle/>
        <a:p>
          <a:pPr algn="ctr"/>
          <a:endParaRPr lang="en-US"/>
        </a:p>
      </dgm:t>
    </dgm:pt>
    <dgm:pt modelId="{A91ED527-AC2B-45F4-86E5-5EE1AADA5080}">
      <dgm:prSet/>
      <dgm:spPr>
        <a:solidFill>
          <a:srgbClr val="DB3AC0"/>
        </a:solidFill>
      </dgm:spPr>
      <dgm:t>
        <a:bodyPr/>
        <a:lstStyle/>
        <a:p>
          <a:pPr algn="ctr"/>
          <a:r>
            <a:rPr lang="en-US" b="1" dirty="0">
              <a:solidFill>
                <a:schemeClr val="bg1"/>
              </a:solidFill>
            </a:rPr>
            <a:t>Revised our approach to change</a:t>
          </a:r>
        </a:p>
      </dgm:t>
    </dgm:pt>
    <dgm:pt modelId="{6162F823-BE04-4336-A858-66AEB7C0D93A}" type="parTrans" cxnId="{F6DBCBDC-C836-4E3F-BABA-6DD589AF2B4C}">
      <dgm:prSet/>
      <dgm:spPr/>
      <dgm:t>
        <a:bodyPr/>
        <a:lstStyle/>
        <a:p>
          <a:pPr algn="ctr"/>
          <a:endParaRPr lang="en-US"/>
        </a:p>
      </dgm:t>
    </dgm:pt>
    <dgm:pt modelId="{05CC7F7F-8D40-45C4-A4E8-CF2297932674}" type="sibTrans" cxnId="{F6DBCBDC-C836-4E3F-BABA-6DD589AF2B4C}">
      <dgm:prSet/>
      <dgm:spPr/>
      <dgm:t>
        <a:bodyPr/>
        <a:lstStyle/>
        <a:p>
          <a:pPr algn="ctr"/>
          <a:endParaRPr lang="en-US"/>
        </a:p>
      </dgm:t>
    </dgm:pt>
    <dgm:pt modelId="{334FB0B8-76D5-4152-9C2A-F12A61D20CD9}">
      <dgm:prSet/>
      <dgm:spPr>
        <a:solidFill>
          <a:srgbClr val="00B0F0"/>
        </a:solidFill>
      </dgm:spPr>
      <dgm:t>
        <a:bodyPr/>
        <a:lstStyle/>
        <a:p>
          <a:pPr algn="ctr"/>
          <a:r>
            <a:rPr lang="en-US" b="1" dirty="0">
              <a:solidFill>
                <a:schemeClr val="bg1"/>
              </a:solidFill>
            </a:rPr>
            <a:t>Not a quick fix</a:t>
          </a:r>
        </a:p>
      </dgm:t>
    </dgm:pt>
    <dgm:pt modelId="{C5DB73C8-7CE3-4331-BC53-C40462436B37}" type="parTrans" cxnId="{BFE0C201-0897-4AB2-83A7-A243908CEFAC}">
      <dgm:prSet/>
      <dgm:spPr/>
      <dgm:t>
        <a:bodyPr/>
        <a:lstStyle/>
        <a:p>
          <a:pPr algn="ctr"/>
          <a:endParaRPr lang="en-US"/>
        </a:p>
      </dgm:t>
    </dgm:pt>
    <dgm:pt modelId="{3BA0E7CF-FADF-456A-BBDC-5495D45D067D}" type="sibTrans" cxnId="{BFE0C201-0897-4AB2-83A7-A243908CEFAC}">
      <dgm:prSet/>
      <dgm:spPr/>
      <dgm:t>
        <a:bodyPr/>
        <a:lstStyle/>
        <a:p>
          <a:pPr algn="ctr"/>
          <a:endParaRPr lang="en-US"/>
        </a:p>
      </dgm:t>
    </dgm:pt>
    <dgm:pt modelId="{CABC710E-5742-45E0-97BF-AAD97C524CAA}">
      <dgm:prSet/>
      <dgm:spPr>
        <a:solidFill>
          <a:srgbClr val="7030A0"/>
        </a:solidFill>
      </dgm:spPr>
      <dgm:t>
        <a:bodyPr/>
        <a:lstStyle/>
        <a:p>
          <a:pPr algn="ctr"/>
          <a:r>
            <a:rPr lang="en-US" b="1" dirty="0">
              <a:solidFill>
                <a:schemeClr val="bg1"/>
              </a:solidFill>
            </a:rPr>
            <a:t>True change </a:t>
          </a:r>
          <a:r>
            <a:rPr lang="mr-IN" b="1" dirty="0">
              <a:solidFill>
                <a:schemeClr val="bg1"/>
              </a:solidFill>
            </a:rPr>
            <a:t>–</a:t>
          </a:r>
          <a:r>
            <a:rPr lang="en-US" b="1" dirty="0">
              <a:solidFill>
                <a:schemeClr val="bg1"/>
              </a:solidFill>
            </a:rPr>
            <a:t> Rooted in compassion</a:t>
          </a:r>
        </a:p>
      </dgm:t>
    </dgm:pt>
    <dgm:pt modelId="{8473637C-5B6F-42C6-A772-E0E873E1D371}" type="parTrans" cxnId="{02B91A99-8A9F-44B3-B6F9-ACB6BD15FD6C}">
      <dgm:prSet/>
      <dgm:spPr/>
      <dgm:t>
        <a:bodyPr/>
        <a:lstStyle/>
        <a:p>
          <a:pPr algn="ctr"/>
          <a:endParaRPr lang="en-US"/>
        </a:p>
      </dgm:t>
    </dgm:pt>
    <dgm:pt modelId="{F7529A09-E4F8-48AD-B860-4CFC587C1D41}" type="sibTrans" cxnId="{02B91A99-8A9F-44B3-B6F9-ACB6BD15FD6C}">
      <dgm:prSet/>
      <dgm:spPr/>
      <dgm:t>
        <a:bodyPr/>
        <a:lstStyle/>
        <a:p>
          <a:pPr algn="ctr"/>
          <a:endParaRPr lang="en-US"/>
        </a:p>
      </dgm:t>
    </dgm:pt>
    <dgm:pt modelId="{763F131B-6C0F-415D-8105-10DF36F4C36B}">
      <dgm:prSet/>
      <dgm:spPr>
        <a:solidFill>
          <a:srgbClr val="FF4200"/>
        </a:solidFill>
      </dgm:spPr>
      <dgm:t>
        <a:bodyPr/>
        <a:lstStyle/>
        <a:p>
          <a:pPr algn="ctr"/>
          <a:r>
            <a:rPr lang="en-US" b="1" dirty="0">
              <a:solidFill>
                <a:schemeClr val="bg1"/>
              </a:solidFill>
            </a:rPr>
            <a:t>Very proud to say that we have achieved that change</a:t>
          </a:r>
        </a:p>
      </dgm:t>
    </dgm:pt>
    <dgm:pt modelId="{4951E451-3F26-4B0B-A23A-0F39371BD688}" type="parTrans" cxnId="{F4499796-7FD5-4A04-A988-670DA715CDF3}">
      <dgm:prSet/>
      <dgm:spPr/>
      <dgm:t>
        <a:bodyPr/>
        <a:lstStyle/>
        <a:p>
          <a:pPr algn="ctr"/>
          <a:endParaRPr lang="en-US"/>
        </a:p>
      </dgm:t>
    </dgm:pt>
    <dgm:pt modelId="{FCAA9A9B-4C3D-4018-A88C-26FB58600C47}" type="sibTrans" cxnId="{F4499796-7FD5-4A04-A988-670DA715CDF3}">
      <dgm:prSet/>
      <dgm:spPr/>
      <dgm:t>
        <a:bodyPr/>
        <a:lstStyle/>
        <a:p>
          <a:pPr algn="ctr"/>
          <a:endParaRPr lang="en-US"/>
        </a:p>
      </dgm:t>
    </dgm:pt>
    <dgm:pt modelId="{E9B5CC32-E51D-4CC5-9C6D-1E620018EB62}">
      <dgm:prSet custT="1"/>
      <dgm:spPr/>
      <dgm:t>
        <a:bodyPr/>
        <a:lstStyle/>
        <a:p>
          <a:pPr algn="ctr"/>
          <a:endParaRPr lang="en-US" sz="1800" b="1" dirty="0">
            <a:solidFill>
              <a:srgbClr val="0072C6"/>
            </a:solidFill>
          </a:endParaRPr>
        </a:p>
        <a:p>
          <a:pPr algn="ctr"/>
          <a:r>
            <a:rPr lang="en-US" sz="2000" b="1" dirty="0">
              <a:solidFill>
                <a:srgbClr val="0072C6"/>
              </a:solidFill>
            </a:rPr>
            <a:t>Growing a Compassionate Culture </a:t>
          </a:r>
        </a:p>
      </dgm:t>
    </dgm:pt>
    <dgm:pt modelId="{3FC8AC5C-2404-4DF9-A6CA-6BC4F6A4AFDC}" type="parTrans" cxnId="{AAEA8210-7211-4CBD-B357-BF401C10D392}">
      <dgm:prSet/>
      <dgm:spPr/>
      <dgm:t>
        <a:bodyPr/>
        <a:lstStyle/>
        <a:p>
          <a:pPr algn="ctr"/>
          <a:endParaRPr lang="en-US"/>
        </a:p>
      </dgm:t>
    </dgm:pt>
    <dgm:pt modelId="{5FAD03CF-00ED-45B3-905D-BCED3E8F47EB}" type="sibTrans" cxnId="{AAEA8210-7211-4CBD-B357-BF401C10D392}">
      <dgm:prSet/>
      <dgm:spPr/>
      <dgm:t>
        <a:bodyPr/>
        <a:lstStyle/>
        <a:p>
          <a:pPr algn="ctr"/>
          <a:endParaRPr lang="en-US"/>
        </a:p>
      </dgm:t>
    </dgm:pt>
    <dgm:pt modelId="{6C1DF6DC-4E2F-1E48-862E-40ECAE774FB5}" type="pres">
      <dgm:prSet presAssocID="{A8256E4B-16C7-4151-94B3-08D3D760E698}" presName="vert0" presStyleCnt="0">
        <dgm:presLayoutVars>
          <dgm:dir/>
          <dgm:animOne val="branch"/>
          <dgm:animLvl val="lvl"/>
        </dgm:presLayoutVars>
      </dgm:prSet>
      <dgm:spPr/>
    </dgm:pt>
    <dgm:pt modelId="{F1C0D9B8-35FA-DE49-AC84-A30FCEA25538}" type="pres">
      <dgm:prSet presAssocID="{176791FB-4899-4822-9BCC-C2F618115795}" presName="thickLine" presStyleLbl="alignNode1" presStyleIdx="0" presStyleCnt="6"/>
      <dgm:spPr/>
    </dgm:pt>
    <dgm:pt modelId="{C91C4DE0-A07C-5646-9175-DFC98D23A35E}" type="pres">
      <dgm:prSet presAssocID="{176791FB-4899-4822-9BCC-C2F618115795}" presName="horz1" presStyleCnt="0"/>
      <dgm:spPr/>
    </dgm:pt>
    <dgm:pt modelId="{F92A95EF-8A13-B14B-8FC1-56E033AC9658}" type="pres">
      <dgm:prSet presAssocID="{176791FB-4899-4822-9BCC-C2F618115795}" presName="tx1" presStyleLbl="revTx" presStyleIdx="0" presStyleCnt="6"/>
      <dgm:spPr/>
    </dgm:pt>
    <dgm:pt modelId="{AF8F6A53-F64D-6A4C-A2F1-9ED0E926EED9}" type="pres">
      <dgm:prSet presAssocID="{176791FB-4899-4822-9BCC-C2F618115795}" presName="vert1" presStyleCnt="0"/>
      <dgm:spPr/>
    </dgm:pt>
    <dgm:pt modelId="{E0BD284F-0358-F540-84FE-068B10D4F31D}" type="pres">
      <dgm:prSet presAssocID="{A91ED527-AC2B-45F4-86E5-5EE1AADA5080}" presName="thickLine" presStyleLbl="alignNode1" presStyleIdx="1" presStyleCnt="6"/>
      <dgm:spPr/>
    </dgm:pt>
    <dgm:pt modelId="{46F1EAB5-4BC6-2C42-8F68-2F6D86EFFE52}" type="pres">
      <dgm:prSet presAssocID="{A91ED527-AC2B-45F4-86E5-5EE1AADA5080}" presName="horz1" presStyleCnt="0"/>
      <dgm:spPr/>
    </dgm:pt>
    <dgm:pt modelId="{8F49BDC1-3E04-9C48-8082-5910D7A94739}" type="pres">
      <dgm:prSet presAssocID="{A91ED527-AC2B-45F4-86E5-5EE1AADA5080}" presName="tx1" presStyleLbl="revTx" presStyleIdx="1" presStyleCnt="6"/>
      <dgm:spPr/>
    </dgm:pt>
    <dgm:pt modelId="{D79E0D84-E528-144F-A8BD-2FB5D84B37F3}" type="pres">
      <dgm:prSet presAssocID="{A91ED527-AC2B-45F4-86E5-5EE1AADA5080}" presName="vert1" presStyleCnt="0"/>
      <dgm:spPr/>
    </dgm:pt>
    <dgm:pt modelId="{31B44924-2A0D-144A-AE22-B18D0384B7D0}" type="pres">
      <dgm:prSet presAssocID="{334FB0B8-76D5-4152-9C2A-F12A61D20CD9}" presName="thickLine" presStyleLbl="alignNode1" presStyleIdx="2" presStyleCnt="6"/>
      <dgm:spPr/>
    </dgm:pt>
    <dgm:pt modelId="{154BACFF-C763-FC45-A22D-46D40F940EC6}" type="pres">
      <dgm:prSet presAssocID="{334FB0B8-76D5-4152-9C2A-F12A61D20CD9}" presName="horz1" presStyleCnt="0"/>
      <dgm:spPr/>
    </dgm:pt>
    <dgm:pt modelId="{1B5E2E70-98F4-9446-A0E4-180BB1A8FC25}" type="pres">
      <dgm:prSet presAssocID="{334FB0B8-76D5-4152-9C2A-F12A61D20CD9}" presName="tx1" presStyleLbl="revTx" presStyleIdx="2" presStyleCnt="6"/>
      <dgm:spPr/>
    </dgm:pt>
    <dgm:pt modelId="{172E3E29-5136-BE4B-9F92-A6D9B3885A37}" type="pres">
      <dgm:prSet presAssocID="{334FB0B8-76D5-4152-9C2A-F12A61D20CD9}" presName="vert1" presStyleCnt="0"/>
      <dgm:spPr/>
    </dgm:pt>
    <dgm:pt modelId="{A5AAEF9B-2E2A-0646-9DA0-E54A373919CA}" type="pres">
      <dgm:prSet presAssocID="{CABC710E-5742-45E0-97BF-AAD97C524CAA}" presName="thickLine" presStyleLbl="alignNode1" presStyleIdx="3" presStyleCnt="6"/>
      <dgm:spPr/>
    </dgm:pt>
    <dgm:pt modelId="{D9016349-8191-984A-9EDD-79E1F3786C78}" type="pres">
      <dgm:prSet presAssocID="{CABC710E-5742-45E0-97BF-AAD97C524CAA}" presName="horz1" presStyleCnt="0"/>
      <dgm:spPr/>
    </dgm:pt>
    <dgm:pt modelId="{A20720BC-4670-A24C-AD6D-BEEF2C2B458D}" type="pres">
      <dgm:prSet presAssocID="{CABC710E-5742-45E0-97BF-AAD97C524CAA}" presName="tx1" presStyleLbl="revTx" presStyleIdx="3" presStyleCnt="6"/>
      <dgm:spPr/>
    </dgm:pt>
    <dgm:pt modelId="{4C7BC8F7-8B67-AB48-9D5A-D3F3C2DC1894}" type="pres">
      <dgm:prSet presAssocID="{CABC710E-5742-45E0-97BF-AAD97C524CAA}" presName="vert1" presStyleCnt="0"/>
      <dgm:spPr/>
    </dgm:pt>
    <dgm:pt modelId="{097B8CBE-24B5-FB4E-BEBF-FBDF679787DE}" type="pres">
      <dgm:prSet presAssocID="{763F131B-6C0F-415D-8105-10DF36F4C36B}" presName="thickLine" presStyleLbl="alignNode1" presStyleIdx="4" presStyleCnt="6"/>
      <dgm:spPr/>
    </dgm:pt>
    <dgm:pt modelId="{B0187161-2A0A-B843-99F4-28D35C632169}" type="pres">
      <dgm:prSet presAssocID="{763F131B-6C0F-415D-8105-10DF36F4C36B}" presName="horz1" presStyleCnt="0"/>
      <dgm:spPr/>
    </dgm:pt>
    <dgm:pt modelId="{4557EEA5-159C-5144-8AE4-3E2B5FFC1DD4}" type="pres">
      <dgm:prSet presAssocID="{763F131B-6C0F-415D-8105-10DF36F4C36B}" presName="tx1" presStyleLbl="revTx" presStyleIdx="4" presStyleCnt="6"/>
      <dgm:spPr/>
    </dgm:pt>
    <dgm:pt modelId="{19A4913C-32E5-2F40-AF76-F17C2093004E}" type="pres">
      <dgm:prSet presAssocID="{763F131B-6C0F-415D-8105-10DF36F4C36B}" presName="vert1" presStyleCnt="0"/>
      <dgm:spPr/>
    </dgm:pt>
    <dgm:pt modelId="{15F593C7-DF39-794A-B140-C6FE8B0E07B0}" type="pres">
      <dgm:prSet presAssocID="{E9B5CC32-E51D-4CC5-9C6D-1E620018EB62}" presName="thickLine" presStyleLbl="alignNode1" presStyleIdx="5" presStyleCnt="6"/>
      <dgm:spPr/>
    </dgm:pt>
    <dgm:pt modelId="{ACFB364D-5E42-544C-A0DE-E19AD378DC48}" type="pres">
      <dgm:prSet presAssocID="{E9B5CC32-E51D-4CC5-9C6D-1E620018EB62}" presName="horz1" presStyleCnt="0"/>
      <dgm:spPr/>
    </dgm:pt>
    <dgm:pt modelId="{4B9FCA6F-BBE8-C646-BE57-A13B83C4AFBE}" type="pres">
      <dgm:prSet presAssocID="{E9B5CC32-E51D-4CC5-9C6D-1E620018EB62}" presName="tx1" presStyleLbl="revTx" presStyleIdx="5" presStyleCnt="6"/>
      <dgm:spPr/>
    </dgm:pt>
    <dgm:pt modelId="{3693013F-CAD9-5449-8EC3-D6E7AF8C56C0}" type="pres">
      <dgm:prSet presAssocID="{E9B5CC32-E51D-4CC5-9C6D-1E620018EB62}" presName="vert1" presStyleCnt="0"/>
      <dgm:spPr/>
    </dgm:pt>
  </dgm:ptLst>
  <dgm:cxnLst>
    <dgm:cxn modelId="{BFE0C201-0897-4AB2-83A7-A243908CEFAC}" srcId="{A8256E4B-16C7-4151-94B3-08D3D760E698}" destId="{334FB0B8-76D5-4152-9C2A-F12A61D20CD9}" srcOrd="2" destOrd="0" parTransId="{C5DB73C8-7CE3-4331-BC53-C40462436B37}" sibTransId="{3BA0E7CF-FADF-456A-BBDC-5495D45D067D}"/>
    <dgm:cxn modelId="{EB34FD05-CAA0-5E4A-9900-222B9D853413}" type="presOf" srcId="{A91ED527-AC2B-45F4-86E5-5EE1AADA5080}" destId="{8F49BDC1-3E04-9C48-8082-5910D7A94739}" srcOrd="0" destOrd="0" presId="urn:microsoft.com/office/officeart/2008/layout/LinedList"/>
    <dgm:cxn modelId="{D6037E07-B491-034A-8CC4-76E5281CFD5A}" type="presOf" srcId="{CABC710E-5742-45E0-97BF-AAD97C524CAA}" destId="{A20720BC-4670-A24C-AD6D-BEEF2C2B458D}" srcOrd="0" destOrd="0" presId="urn:microsoft.com/office/officeart/2008/layout/LinedList"/>
    <dgm:cxn modelId="{D513DC08-D188-DA48-B147-22CACA3FC234}" type="presOf" srcId="{E9B5CC32-E51D-4CC5-9C6D-1E620018EB62}" destId="{4B9FCA6F-BBE8-C646-BE57-A13B83C4AFBE}" srcOrd="0" destOrd="0" presId="urn:microsoft.com/office/officeart/2008/layout/LinedList"/>
    <dgm:cxn modelId="{AAEA8210-7211-4CBD-B357-BF401C10D392}" srcId="{A8256E4B-16C7-4151-94B3-08D3D760E698}" destId="{E9B5CC32-E51D-4CC5-9C6D-1E620018EB62}" srcOrd="5" destOrd="0" parTransId="{3FC8AC5C-2404-4DF9-A6CA-6BC4F6A4AFDC}" sibTransId="{5FAD03CF-00ED-45B3-905D-BCED3E8F47EB}"/>
    <dgm:cxn modelId="{4573645E-D66A-5342-828A-BE1B96ECE782}" type="presOf" srcId="{176791FB-4899-4822-9BCC-C2F618115795}" destId="{F92A95EF-8A13-B14B-8FC1-56E033AC9658}" srcOrd="0" destOrd="0" presId="urn:microsoft.com/office/officeart/2008/layout/LinedList"/>
    <dgm:cxn modelId="{F18D4041-B57C-2049-BFCF-0D6A1A3CC963}" type="presOf" srcId="{763F131B-6C0F-415D-8105-10DF36F4C36B}" destId="{4557EEA5-159C-5144-8AE4-3E2B5FFC1DD4}" srcOrd="0" destOrd="0" presId="urn:microsoft.com/office/officeart/2008/layout/LinedList"/>
    <dgm:cxn modelId="{9E45AE55-E675-4EAE-A162-0399FCBF967E}" srcId="{A8256E4B-16C7-4151-94B3-08D3D760E698}" destId="{176791FB-4899-4822-9BCC-C2F618115795}" srcOrd="0" destOrd="0" parTransId="{A3E1CB59-6A1C-4A42-9B8F-6C36212CA324}" sibTransId="{3448DEF3-935C-4CAB-9EBE-3D75401C9A7B}"/>
    <dgm:cxn modelId="{423A0D87-9D89-D344-842B-F86A487027DF}" type="presOf" srcId="{A8256E4B-16C7-4151-94B3-08D3D760E698}" destId="{6C1DF6DC-4E2F-1E48-862E-40ECAE774FB5}" srcOrd="0" destOrd="0" presId="urn:microsoft.com/office/officeart/2008/layout/LinedList"/>
    <dgm:cxn modelId="{F4499796-7FD5-4A04-A988-670DA715CDF3}" srcId="{A8256E4B-16C7-4151-94B3-08D3D760E698}" destId="{763F131B-6C0F-415D-8105-10DF36F4C36B}" srcOrd="4" destOrd="0" parTransId="{4951E451-3F26-4B0B-A23A-0F39371BD688}" sibTransId="{FCAA9A9B-4C3D-4018-A88C-26FB58600C47}"/>
    <dgm:cxn modelId="{02B91A99-8A9F-44B3-B6F9-ACB6BD15FD6C}" srcId="{A8256E4B-16C7-4151-94B3-08D3D760E698}" destId="{CABC710E-5742-45E0-97BF-AAD97C524CAA}" srcOrd="3" destOrd="0" parTransId="{8473637C-5B6F-42C6-A772-E0E873E1D371}" sibTransId="{F7529A09-E4F8-48AD-B860-4CFC587C1D41}"/>
    <dgm:cxn modelId="{573B77A4-02AA-4541-A883-113DA5081B30}" type="presOf" srcId="{334FB0B8-76D5-4152-9C2A-F12A61D20CD9}" destId="{1B5E2E70-98F4-9446-A0E4-180BB1A8FC25}" srcOrd="0" destOrd="0" presId="urn:microsoft.com/office/officeart/2008/layout/LinedList"/>
    <dgm:cxn modelId="{F6DBCBDC-C836-4E3F-BABA-6DD589AF2B4C}" srcId="{A8256E4B-16C7-4151-94B3-08D3D760E698}" destId="{A91ED527-AC2B-45F4-86E5-5EE1AADA5080}" srcOrd="1" destOrd="0" parTransId="{6162F823-BE04-4336-A858-66AEB7C0D93A}" sibTransId="{05CC7F7F-8D40-45C4-A4E8-CF2297932674}"/>
    <dgm:cxn modelId="{2DB6226A-378F-5E46-AFED-952AD54DB98A}" type="presParOf" srcId="{6C1DF6DC-4E2F-1E48-862E-40ECAE774FB5}" destId="{F1C0D9B8-35FA-DE49-AC84-A30FCEA25538}" srcOrd="0" destOrd="0" presId="urn:microsoft.com/office/officeart/2008/layout/LinedList"/>
    <dgm:cxn modelId="{2253DB12-C4C7-6149-8B6A-152102D6297F}" type="presParOf" srcId="{6C1DF6DC-4E2F-1E48-862E-40ECAE774FB5}" destId="{C91C4DE0-A07C-5646-9175-DFC98D23A35E}" srcOrd="1" destOrd="0" presId="urn:microsoft.com/office/officeart/2008/layout/LinedList"/>
    <dgm:cxn modelId="{D0BAD32B-ABFB-9C4F-8CEC-E93F5BE16DDD}" type="presParOf" srcId="{C91C4DE0-A07C-5646-9175-DFC98D23A35E}" destId="{F92A95EF-8A13-B14B-8FC1-56E033AC9658}" srcOrd="0" destOrd="0" presId="urn:microsoft.com/office/officeart/2008/layout/LinedList"/>
    <dgm:cxn modelId="{52865D76-B6F1-CC41-8FE3-4A9564A9AA63}" type="presParOf" srcId="{C91C4DE0-A07C-5646-9175-DFC98D23A35E}" destId="{AF8F6A53-F64D-6A4C-A2F1-9ED0E926EED9}" srcOrd="1" destOrd="0" presId="urn:microsoft.com/office/officeart/2008/layout/LinedList"/>
    <dgm:cxn modelId="{6106F3A1-60CC-D34F-ABD6-F096344549CA}" type="presParOf" srcId="{6C1DF6DC-4E2F-1E48-862E-40ECAE774FB5}" destId="{E0BD284F-0358-F540-84FE-068B10D4F31D}" srcOrd="2" destOrd="0" presId="urn:microsoft.com/office/officeart/2008/layout/LinedList"/>
    <dgm:cxn modelId="{21EFA436-6664-9A4D-907B-E654D55B7DC5}" type="presParOf" srcId="{6C1DF6DC-4E2F-1E48-862E-40ECAE774FB5}" destId="{46F1EAB5-4BC6-2C42-8F68-2F6D86EFFE52}" srcOrd="3" destOrd="0" presId="urn:microsoft.com/office/officeart/2008/layout/LinedList"/>
    <dgm:cxn modelId="{94E46369-C57E-CB41-A565-68ACFEE16126}" type="presParOf" srcId="{46F1EAB5-4BC6-2C42-8F68-2F6D86EFFE52}" destId="{8F49BDC1-3E04-9C48-8082-5910D7A94739}" srcOrd="0" destOrd="0" presId="urn:microsoft.com/office/officeart/2008/layout/LinedList"/>
    <dgm:cxn modelId="{C10C49D0-72D5-474C-96B1-0B782E1B15BB}" type="presParOf" srcId="{46F1EAB5-4BC6-2C42-8F68-2F6D86EFFE52}" destId="{D79E0D84-E528-144F-A8BD-2FB5D84B37F3}" srcOrd="1" destOrd="0" presId="urn:microsoft.com/office/officeart/2008/layout/LinedList"/>
    <dgm:cxn modelId="{2E503DF2-FA06-5C4E-B366-CB33177EBEEC}" type="presParOf" srcId="{6C1DF6DC-4E2F-1E48-862E-40ECAE774FB5}" destId="{31B44924-2A0D-144A-AE22-B18D0384B7D0}" srcOrd="4" destOrd="0" presId="urn:microsoft.com/office/officeart/2008/layout/LinedList"/>
    <dgm:cxn modelId="{ED1E96A7-9BD2-C343-A291-005CD5AD9035}" type="presParOf" srcId="{6C1DF6DC-4E2F-1E48-862E-40ECAE774FB5}" destId="{154BACFF-C763-FC45-A22D-46D40F940EC6}" srcOrd="5" destOrd="0" presId="urn:microsoft.com/office/officeart/2008/layout/LinedList"/>
    <dgm:cxn modelId="{431D249A-0CFA-9C40-93BB-3E138F0861EB}" type="presParOf" srcId="{154BACFF-C763-FC45-A22D-46D40F940EC6}" destId="{1B5E2E70-98F4-9446-A0E4-180BB1A8FC25}" srcOrd="0" destOrd="0" presId="urn:microsoft.com/office/officeart/2008/layout/LinedList"/>
    <dgm:cxn modelId="{E697E72D-FED7-E846-B801-56F7EDBDC516}" type="presParOf" srcId="{154BACFF-C763-FC45-A22D-46D40F940EC6}" destId="{172E3E29-5136-BE4B-9F92-A6D9B3885A37}" srcOrd="1" destOrd="0" presId="urn:microsoft.com/office/officeart/2008/layout/LinedList"/>
    <dgm:cxn modelId="{027CA31F-8623-C74C-B9C1-5BB203C90FCD}" type="presParOf" srcId="{6C1DF6DC-4E2F-1E48-862E-40ECAE774FB5}" destId="{A5AAEF9B-2E2A-0646-9DA0-E54A373919CA}" srcOrd="6" destOrd="0" presId="urn:microsoft.com/office/officeart/2008/layout/LinedList"/>
    <dgm:cxn modelId="{AB9B0764-3019-0647-9E8C-FE045F7CB12A}" type="presParOf" srcId="{6C1DF6DC-4E2F-1E48-862E-40ECAE774FB5}" destId="{D9016349-8191-984A-9EDD-79E1F3786C78}" srcOrd="7" destOrd="0" presId="urn:microsoft.com/office/officeart/2008/layout/LinedList"/>
    <dgm:cxn modelId="{56CFAF35-AC8F-FE4E-B30B-D1253AD261F7}" type="presParOf" srcId="{D9016349-8191-984A-9EDD-79E1F3786C78}" destId="{A20720BC-4670-A24C-AD6D-BEEF2C2B458D}" srcOrd="0" destOrd="0" presId="urn:microsoft.com/office/officeart/2008/layout/LinedList"/>
    <dgm:cxn modelId="{3D50E4C6-9D0D-1548-B669-E4689E0EFDBD}" type="presParOf" srcId="{D9016349-8191-984A-9EDD-79E1F3786C78}" destId="{4C7BC8F7-8B67-AB48-9D5A-D3F3C2DC1894}" srcOrd="1" destOrd="0" presId="urn:microsoft.com/office/officeart/2008/layout/LinedList"/>
    <dgm:cxn modelId="{0D31F8B9-4733-3741-A5A3-D262E2CF4D30}" type="presParOf" srcId="{6C1DF6DC-4E2F-1E48-862E-40ECAE774FB5}" destId="{097B8CBE-24B5-FB4E-BEBF-FBDF679787DE}" srcOrd="8" destOrd="0" presId="urn:microsoft.com/office/officeart/2008/layout/LinedList"/>
    <dgm:cxn modelId="{A972A9A4-0A29-024F-9082-3B98B6346C71}" type="presParOf" srcId="{6C1DF6DC-4E2F-1E48-862E-40ECAE774FB5}" destId="{B0187161-2A0A-B843-99F4-28D35C632169}" srcOrd="9" destOrd="0" presId="urn:microsoft.com/office/officeart/2008/layout/LinedList"/>
    <dgm:cxn modelId="{B4E0D0B6-B62B-9747-BD49-42A4719B14E0}" type="presParOf" srcId="{B0187161-2A0A-B843-99F4-28D35C632169}" destId="{4557EEA5-159C-5144-8AE4-3E2B5FFC1DD4}" srcOrd="0" destOrd="0" presId="urn:microsoft.com/office/officeart/2008/layout/LinedList"/>
    <dgm:cxn modelId="{CA0D04F0-B1B0-4540-9BFC-A2F69DD200A0}" type="presParOf" srcId="{B0187161-2A0A-B843-99F4-28D35C632169}" destId="{19A4913C-32E5-2F40-AF76-F17C2093004E}" srcOrd="1" destOrd="0" presId="urn:microsoft.com/office/officeart/2008/layout/LinedList"/>
    <dgm:cxn modelId="{144622A6-7188-D241-977E-3B32672F43EA}" type="presParOf" srcId="{6C1DF6DC-4E2F-1E48-862E-40ECAE774FB5}" destId="{15F593C7-DF39-794A-B140-C6FE8B0E07B0}" srcOrd="10" destOrd="0" presId="urn:microsoft.com/office/officeart/2008/layout/LinedList"/>
    <dgm:cxn modelId="{9AA42486-0C4B-5F4D-B7B9-ED4DD516D4BB}" type="presParOf" srcId="{6C1DF6DC-4E2F-1E48-862E-40ECAE774FB5}" destId="{ACFB364D-5E42-544C-A0DE-E19AD378DC48}" srcOrd="11" destOrd="0" presId="urn:microsoft.com/office/officeart/2008/layout/LinedList"/>
    <dgm:cxn modelId="{688DA981-0506-B843-B4ED-CD9D9B3289FA}" type="presParOf" srcId="{ACFB364D-5E42-544C-A0DE-E19AD378DC48}" destId="{4B9FCA6F-BBE8-C646-BE57-A13B83C4AFBE}" srcOrd="0" destOrd="0" presId="urn:microsoft.com/office/officeart/2008/layout/LinedList"/>
    <dgm:cxn modelId="{4264BBA7-C7DB-F947-B0A2-9F508259DE20}" type="presParOf" srcId="{ACFB364D-5E42-544C-A0DE-E19AD378DC48}" destId="{3693013F-CAD9-5449-8EC3-D6E7AF8C56C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D6697-6E31-4357-94D7-BF91C4E261A8}">
      <dsp:nvSpPr>
        <dsp:cNvPr id="0" name=""/>
        <dsp:cNvSpPr/>
      </dsp:nvSpPr>
      <dsp:spPr>
        <a:xfrm>
          <a:off x="2766542" y="851349"/>
          <a:ext cx="822916" cy="667252"/>
        </a:xfrm>
        <a:custGeom>
          <a:avLst/>
          <a:gdLst/>
          <a:ahLst/>
          <a:cxnLst/>
          <a:rect l="0" t="0" r="0" b="0"/>
          <a:pathLst>
            <a:path>
              <a:moveTo>
                <a:pt x="0" y="0"/>
              </a:moveTo>
              <a:lnTo>
                <a:pt x="822916" y="667252"/>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AFC35DAE-0031-4A8F-B0DD-8F66500F4D27}">
      <dsp:nvSpPr>
        <dsp:cNvPr id="0" name=""/>
        <dsp:cNvSpPr/>
      </dsp:nvSpPr>
      <dsp:spPr>
        <a:xfrm>
          <a:off x="2766542" y="851349"/>
          <a:ext cx="1029986" cy="1566260"/>
        </a:xfrm>
        <a:custGeom>
          <a:avLst/>
          <a:gdLst/>
          <a:ahLst/>
          <a:cxnLst/>
          <a:rect l="0" t="0" r="0" b="0"/>
          <a:pathLst>
            <a:path>
              <a:moveTo>
                <a:pt x="0" y="0"/>
              </a:moveTo>
              <a:lnTo>
                <a:pt x="0" y="1387502"/>
              </a:lnTo>
              <a:lnTo>
                <a:pt x="1029986" y="1387502"/>
              </a:lnTo>
              <a:lnTo>
                <a:pt x="1029986" y="1566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6DF042-0F6D-4105-B7C6-5CB662D63603}">
      <dsp:nvSpPr>
        <dsp:cNvPr id="0" name=""/>
        <dsp:cNvSpPr/>
      </dsp:nvSpPr>
      <dsp:spPr>
        <a:xfrm>
          <a:off x="1736556" y="851349"/>
          <a:ext cx="1029986" cy="1566260"/>
        </a:xfrm>
        <a:custGeom>
          <a:avLst/>
          <a:gdLst/>
          <a:ahLst/>
          <a:cxnLst/>
          <a:rect l="0" t="0" r="0" b="0"/>
          <a:pathLst>
            <a:path>
              <a:moveTo>
                <a:pt x="1029986" y="0"/>
              </a:moveTo>
              <a:lnTo>
                <a:pt x="1029986" y="1387502"/>
              </a:lnTo>
              <a:lnTo>
                <a:pt x="0" y="1387502"/>
              </a:lnTo>
              <a:lnTo>
                <a:pt x="0" y="1566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02F11A-851A-4A57-9326-CF0BFF3E6175}">
      <dsp:nvSpPr>
        <dsp:cNvPr id="0" name=""/>
        <dsp:cNvSpPr/>
      </dsp:nvSpPr>
      <dsp:spPr>
        <a:xfrm>
          <a:off x="1915314" y="121"/>
          <a:ext cx="1702457" cy="851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AACE</a:t>
          </a:r>
        </a:p>
      </dsp:txBody>
      <dsp:txXfrm>
        <a:off x="1915314" y="121"/>
        <a:ext cx="1702457" cy="851228"/>
      </dsp:txXfrm>
    </dsp:sp>
    <dsp:sp modelId="{DA43EA58-AEC4-4544-9D46-9B2A29989451}">
      <dsp:nvSpPr>
        <dsp:cNvPr id="0" name=""/>
        <dsp:cNvSpPr/>
      </dsp:nvSpPr>
      <dsp:spPr>
        <a:xfrm>
          <a:off x="885327" y="2417610"/>
          <a:ext cx="1702457" cy="851228"/>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NENAS</a:t>
          </a:r>
        </a:p>
      </dsp:txBody>
      <dsp:txXfrm>
        <a:off x="885327" y="2417610"/>
        <a:ext cx="1702457" cy="851228"/>
      </dsp:txXfrm>
    </dsp:sp>
    <dsp:sp modelId="{91A7F47E-54AD-4BEB-861F-7747FC925354}">
      <dsp:nvSpPr>
        <dsp:cNvPr id="0" name=""/>
        <dsp:cNvSpPr/>
      </dsp:nvSpPr>
      <dsp:spPr>
        <a:xfrm>
          <a:off x="2945300" y="2417610"/>
          <a:ext cx="1702457" cy="851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CALNAS</a:t>
          </a:r>
        </a:p>
      </dsp:txBody>
      <dsp:txXfrm>
        <a:off x="2945300" y="2417610"/>
        <a:ext cx="1702457" cy="851228"/>
      </dsp:txXfrm>
    </dsp:sp>
    <dsp:sp modelId="{383C4E30-8D80-41AD-9474-843F2AD05BEF}">
      <dsp:nvSpPr>
        <dsp:cNvPr id="0" name=""/>
        <dsp:cNvSpPr/>
      </dsp:nvSpPr>
      <dsp:spPr>
        <a:xfrm>
          <a:off x="1887002" y="1092988"/>
          <a:ext cx="1702457" cy="851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HRD</a:t>
          </a:r>
        </a:p>
      </dsp:txBody>
      <dsp:txXfrm>
        <a:off x="1887002" y="1092988"/>
        <a:ext cx="1702457" cy="851228"/>
      </dsp:txXfrm>
    </dsp:sp>
    <dsp:sp modelId="{6663C47D-21AA-4A61-AEAC-D0DFE54C7BC1}">
      <dsp:nvSpPr>
        <dsp:cNvPr id="0" name=""/>
        <dsp:cNvSpPr/>
      </dsp:nvSpPr>
      <dsp:spPr>
        <a:xfrm>
          <a:off x="3816430" y="504057"/>
          <a:ext cx="1702457" cy="851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AIP</a:t>
          </a:r>
        </a:p>
      </dsp:txBody>
      <dsp:txXfrm>
        <a:off x="3816430" y="504057"/>
        <a:ext cx="1702457" cy="851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DEA5B-C5FE-47AB-935D-F30AD5F1DA24}">
      <dsp:nvSpPr>
        <dsp:cNvPr id="0" name=""/>
        <dsp:cNvSpPr/>
      </dsp:nvSpPr>
      <dsp:spPr>
        <a:xfrm>
          <a:off x="0" y="0"/>
          <a:ext cx="7886700" cy="915564"/>
        </a:xfrm>
        <a:prstGeom prst="roundRect">
          <a:avLst>
            <a:gd name="adj" fmla="val 10000"/>
          </a:avLst>
        </a:prstGeom>
        <a:solidFill>
          <a:srgbClr val="5BBF21"/>
        </a:solidFill>
        <a:ln>
          <a:noFill/>
        </a:ln>
        <a:effectLst/>
      </dsp:spPr>
      <dsp:style>
        <a:lnRef idx="0">
          <a:scrgbClr r="0" g="0" b="0"/>
        </a:lnRef>
        <a:fillRef idx="1">
          <a:scrgbClr r="0" g="0" b="0"/>
        </a:fillRef>
        <a:effectRef idx="0">
          <a:scrgbClr r="0" g="0" b="0"/>
        </a:effectRef>
        <a:fontRef idx="minor"/>
      </dsp:style>
    </dsp:sp>
    <dsp:sp modelId="{8BBE1E99-F365-4BAD-BAEE-91BF49D0C080}">
      <dsp:nvSpPr>
        <dsp:cNvPr id="0" name=""/>
        <dsp:cNvSpPr/>
      </dsp:nvSpPr>
      <dsp:spPr>
        <a:xfrm>
          <a:off x="276958" y="207808"/>
          <a:ext cx="503560" cy="50356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2335A3-3045-4A7C-84C9-FEE670D7E35D}">
      <dsp:nvSpPr>
        <dsp:cNvPr id="0" name=""/>
        <dsp:cNvSpPr/>
      </dsp:nvSpPr>
      <dsp:spPr>
        <a:xfrm>
          <a:off x="1057476" y="1806"/>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dirty="0"/>
            <a:t>We are the North East Ambulance NHS Foundation Trust </a:t>
          </a:r>
        </a:p>
      </dsp:txBody>
      <dsp:txXfrm>
        <a:off x="1057476" y="1806"/>
        <a:ext cx="6829223" cy="915564"/>
      </dsp:txXfrm>
    </dsp:sp>
    <dsp:sp modelId="{2AAA6139-352B-4453-BF18-F17C387CCADD}">
      <dsp:nvSpPr>
        <dsp:cNvPr id="0" name=""/>
        <dsp:cNvSpPr/>
      </dsp:nvSpPr>
      <dsp:spPr>
        <a:xfrm>
          <a:off x="0" y="1146262"/>
          <a:ext cx="7886700" cy="915564"/>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sp>
    <dsp:sp modelId="{F8753B41-066C-4B4C-918F-167CEAC3D415}">
      <dsp:nvSpPr>
        <dsp:cNvPr id="0" name=""/>
        <dsp:cNvSpPr/>
      </dsp:nvSpPr>
      <dsp:spPr>
        <a:xfrm>
          <a:off x="276958" y="1352264"/>
          <a:ext cx="503560" cy="50356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E630D5-E1C4-424B-ABDE-B72BB45A144E}">
      <dsp:nvSpPr>
        <dsp:cNvPr id="0" name=""/>
        <dsp:cNvSpPr/>
      </dsp:nvSpPr>
      <dsp:spPr>
        <a:xfrm>
          <a:off x="1057476" y="1146262"/>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dirty="0"/>
            <a:t>We embarked upon a cultural change</a:t>
          </a:r>
        </a:p>
      </dsp:txBody>
      <dsp:txXfrm>
        <a:off x="1057476" y="1146262"/>
        <a:ext cx="6829223" cy="915564"/>
      </dsp:txXfrm>
    </dsp:sp>
    <dsp:sp modelId="{EC96F79E-030B-443B-A370-C7232AAE95FF}">
      <dsp:nvSpPr>
        <dsp:cNvPr id="0" name=""/>
        <dsp:cNvSpPr/>
      </dsp:nvSpPr>
      <dsp:spPr>
        <a:xfrm>
          <a:off x="0" y="2290717"/>
          <a:ext cx="7886700" cy="915564"/>
        </a:xfrm>
        <a:prstGeom prst="roundRect">
          <a:avLst>
            <a:gd name="adj" fmla="val 10000"/>
          </a:avLst>
        </a:prstGeom>
        <a:solidFill>
          <a:srgbClr val="0070C0"/>
        </a:solidFill>
        <a:ln>
          <a:noFill/>
        </a:ln>
        <a:effectLst/>
      </dsp:spPr>
      <dsp:style>
        <a:lnRef idx="0">
          <a:scrgbClr r="0" g="0" b="0"/>
        </a:lnRef>
        <a:fillRef idx="1">
          <a:scrgbClr r="0" g="0" b="0"/>
        </a:fillRef>
        <a:effectRef idx="0">
          <a:scrgbClr r="0" g="0" b="0"/>
        </a:effectRef>
        <a:fontRef idx="minor"/>
      </dsp:style>
    </dsp:sp>
    <dsp:sp modelId="{D149D2F2-F70E-48F4-917F-FC03814335D7}">
      <dsp:nvSpPr>
        <dsp:cNvPr id="0" name=""/>
        <dsp:cNvSpPr/>
      </dsp:nvSpPr>
      <dsp:spPr>
        <a:xfrm>
          <a:off x="276958"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0ABC38-6309-4AC3-80C3-E2B23DDECF1E}">
      <dsp:nvSpPr>
        <dsp:cNvPr id="0" name=""/>
        <dsp:cNvSpPr/>
      </dsp:nvSpPr>
      <dsp:spPr>
        <a:xfrm>
          <a:off x="1057476" y="2290717"/>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dirty="0"/>
            <a:t>Employees told us improvement was needed</a:t>
          </a:r>
        </a:p>
      </dsp:txBody>
      <dsp:txXfrm>
        <a:off x="1057476" y="2290717"/>
        <a:ext cx="6829223" cy="915564"/>
      </dsp:txXfrm>
    </dsp:sp>
    <dsp:sp modelId="{DEFDD3EA-8C77-4EF9-951D-69FEBBF2047C}">
      <dsp:nvSpPr>
        <dsp:cNvPr id="0" name=""/>
        <dsp:cNvSpPr/>
      </dsp:nvSpPr>
      <dsp:spPr>
        <a:xfrm>
          <a:off x="0" y="3435173"/>
          <a:ext cx="7886700" cy="915564"/>
        </a:xfrm>
        <a:prstGeom prst="roundRect">
          <a:avLst>
            <a:gd name="adj" fmla="val 10000"/>
          </a:avLst>
        </a:prstGeom>
        <a:solidFill>
          <a:srgbClr val="DB3AC0"/>
        </a:solidFill>
        <a:ln>
          <a:noFill/>
        </a:ln>
        <a:effectLst/>
      </dsp:spPr>
      <dsp:style>
        <a:lnRef idx="0">
          <a:scrgbClr r="0" g="0" b="0"/>
        </a:lnRef>
        <a:fillRef idx="1">
          <a:scrgbClr r="0" g="0" b="0"/>
        </a:fillRef>
        <a:effectRef idx="0">
          <a:scrgbClr r="0" g="0" b="0"/>
        </a:effectRef>
        <a:fontRef idx="minor"/>
      </dsp:style>
    </dsp:sp>
    <dsp:sp modelId="{E2A3A1CD-6E20-47BA-8405-21A4D9A7F052}">
      <dsp:nvSpPr>
        <dsp:cNvPr id="0" name=""/>
        <dsp:cNvSpPr/>
      </dsp:nvSpPr>
      <dsp:spPr>
        <a:xfrm>
          <a:off x="276958" y="3641175"/>
          <a:ext cx="503560" cy="50356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4D9574-D0EA-444C-84C5-BD14F33FD75B}">
      <dsp:nvSpPr>
        <dsp:cNvPr id="0" name=""/>
        <dsp:cNvSpPr/>
      </dsp:nvSpPr>
      <dsp:spPr>
        <a:xfrm>
          <a:off x="1057476" y="3435173"/>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90000"/>
            </a:lnSpc>
            <a:spcBef>
              <a:spcPct val="0"/>
            </a:spcBef>
            <a:spcAft>
              <a:spcPct val="35000"/>
            </a:spcAft>
            <a:buNone/>
          </a:pPr>
          <a:r>
            <a:rPr lang="en-US" sz="2200" kern="1200" dirty="0"/>
            <a:t>Our culture was not as effective or supportive as it could be</a:t>
          </a:r>
        </a:p>
      </dsp:txBody>
      <dsp:txXfrm>
        <a:off x="1057476" y="3435173"/>
        <a:ext cx="6829223" cy="915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0D9B8-35FA-DE49-AC84-A30FCEA25538}">
      <dsp:nvSpPr>
        <dsp:cNvPr id="0" name=""/>
        <dsp:cNvSpPr/>
      </dsp:nvSpPr>
      <dsp:spPr>
        <a:xfrm>
          <a:off x="0" y="2125"/>
          <a:ext cx="78867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A95EF-8A13-B14B-8FC1-56E033AC9658}">
      <dsp:nvSpPr>
        <dsp:cNvPr id="0" name=""/>
        <dsp:cNvSpPr/>
      </dsp:nvSpPr>
      <dsp:spPr>
        <a:xfrm>
          <a:off x="0" y="2125"/>
          <a:ext cx="7886700" cy="724715"/>
        </a:xfrm>
        <a:prstGeom prst="rect">
          <a:avLst/>
        </a:prstGeom>
        <a:solidFill>
          <a:srgbClr val="5BBF21"/>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Our journey began in 2014</a:t>
          </a:r>
        </a:p>
      </dsp:txBody>
      <dsp:txXfrm>
        <a:off x="0" y="2125"/>
        <a:ext cx="7886700" cy="724715"/>
      </dsp:txXfrm>
    </dsp:sp>
    <dsp:sp modelId="{E0BD284F-0358-F540-84FE-068B10D4F31D}">
      <dsp:nvSpPr>
        <dsp:cNvPr id="0" name=""/>
        <dsp:cNvSpPr/>
      </dsp:nvSpPr>
      <dsp:spPr>
        <a:xfrm>
          <a:off x="0" y="726840"/>
          <a:ext cx="78867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9BDC1-3E04-9C48-8082-5910D7A94739}">
      <dsp:nvSpPr>
        <dsp:cNvPr id="0" name=""/>
        <dsp:cNvSpPr/>
      </dsp:nvSpPr>
      <dsp:spPr>
        <a:xfrm>
          <a:off x="0" y="726840"/>
          <a:ext cx="7886700" cy="724715"/>
        </a:xfrm>
        <a:prstGeom prst="rect">
          <a:avLst/>
        </a:prstGeom>
        <a:solidFill>
          <a:srgbClr val="DB3AC0"/>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Revised our approach to change</a:t>
          </a:r>
        </a:p>
      </dsp:txBody>
      <dsp:txXfrm>
        <a:off x="0" y="726840"/>
        <a:ext cx="7886700" cy="724715"/>
      </dsp:txXfrm>
    </dsp:sp>
    <dsp:sp modelId="{31B44924-2A0D-144A-AE22-B18D0384B7D0}">
      <dsp:nvSpPr>
        <dsp:cNvPr id="0" name=""/>
        <dsp:cNvSpPr/>
      </dsp:nvSpPr>
      <dsp:spPr>
        <a:xfrm>
          <a:off x="0" y="1451556"/>
          <a:ext cx="78867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E2E70-98F4-9446-A0E4-180BB1A8FC25}">
      <dsp:nvSpPr>
        <dsp:cNvPr id="0" name=""/>
        <dsp:cNvSpPr/>
      </dsp:nvSpPr>
      <dsp:spPr>
        <a:xfrm>
          <a:off x="0" y="1451556"/>
          <a:ext cx="7886700" cy="724715"/>
        </a:xfrm>
        <a:prstGeom prst="rect">
          <a:avLst/>
        </a:prstGeom>
        <a:solidFill>
          <a:srgbClr val="00B0F0"/>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Not a quick fix</a:t>
          </a:r>
        </a:p>
      </dsp:txBody>
      <dsp:txXfrm>
        <a:off x="0" y="1451556"/>
        <a:ext cx="7886700" cy="724715"/>
      </dsp:txXfrm>
    </dsp:sp>
    <dsp:sp modelId="{A5AAEF9B-2E2A-0646-9DA0-E54A373919CA}">
      <dsp:nvSpPr>
        <dsp:cNvPr id="0" name=""/>
        <dsp:cNvSpPr/>
      </dsp:nvSpPr>
      <dsp:spPr>
        <a:xfrm>
          <a:off x="0" y="2176271"/>
          <a:ext cx="78867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720BC-4670-A24C-AD6D-BEEF2C2B458D}">
      <dsp:nvSpPr>
        <dsp:cNvPr id="0" name=""/>
        <dsp:cNvSpPr/>
      </dsp:nvSpPr>
      <dsp:spPr>
        <a:xfrm>
          <a:off x="0" y="2176271"/>
          <a:ext cx="7886700" cy="724715"/>
        </a:xfrm>
        <a:prstGeom prst="rect">
          <a:avLst/>
        </a:prstGeom>
        <a:solidFill>
          <a:srgbClr val="7030A0"/>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True change </a:t>
          </a:r>
          <a:r>
            <a:rPr lang="mr-IN" sz="2400" b="1" kern="1200" dirty="0">
              <a:solidFill>
                <a:schemeClr val="bg1"/>
              </a:solidFill>
            </a:rPr>
            <a:t>–</a:t>
          </a:r>
          <a:r>
            <a:rPr lang="en-US" sz="2400" b="1" kern="1200" dirty="0">
              <a:solidFill>
                <a:schemeClr val="bg1"/>
              </a:solidFill>
            </a:rPr>
            <a:t> Rooted in compassion</a:t>
          </a:r>
        </a:p>
      </dsp:txBody>
      <dsp:txXfrm>
        <a:off x="0" y="2176271"/>
        <a:ext cx="7886700" cy="724715"/>
      </dsp:txXfrm>
    </dsp:sp>
    <dsp:sp modelId="{097B8CBE-24B5-FB4E-BEBF-FBDF679787DE}">
      <dsp:nvSpPr>
        <dsp:cNvPr id="0" name=""/>
        <dsp:cNvSpPr/>
      </dsp:nvSpPr>
      <dsp:spPr>
        <a:xfrm>
          <a:off x="0" y="2900987"/>
          <a:ext cx="78867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7EEA5-159C-5144-8AE4-3E2B5FFC1DD4}">
      <dsp:nvSpPr>
        <dsp:cNvPr id="0" name=""/>
        <dsp:cNvSpPr/>
      </dsp:nvSpPr>
      <dsp:spPr>
        <a:xfrm>
          <a:off x="0" y="2900987"/>
          <a:ext cx="7886700" cy="724715"/>
        </a:xfrm>
        <a:prstGeom prst="rect">
          <a:avLst/>
        </a:prstGeom>
        <a:solidFill>
          <a:srgbClr val="FF4200"/>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Very proud to say that we have achieved that change</a:t>
          </a:r>
        </a:p>
      </dsp:txBody>
      <dsp:txXfrm>
        <a:off x="0" y="2900987"/>
        <a:ext cx="7886700" cy="724715"/>
      </dsp:txXfrm>
    </dsp:sp>
    <dsp:sp modelId="{15F593C7-DF39-794A-B140-C6FE8B0E07B0}">
      <dsp:nvSpPr>
        <dsp:cNvPr id="0" name=""/>
        <dsp:cNvSpPr/>
      </dsp:nvSpPr>
      <dsp:spPr>
        <a:xfrm>
          <a:off x="0" y="3625703"/>
          <a:ext cx="78867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9FCA6F-BBE8-C646-BE57-A13B83C4AFBE}">
      <dsp:nvSpPr>
        <dsp:cNvPr id="0" name=""/>
        <dsp:cNvSpPr/>
      </dsp:nvSpPr>
      <dsp:spPr>
        <a:xfrm>
          <a:off x="0" y="3625703"/>
          <a:ext cx="78867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endParaRPr lang="en-US" sz="1800" b="1" kern="1200" dirty="0">
            <a:solidFill>
              <a:srgbClr val="0072C6"/>
            </a:solidFill>
          </a:endParaRPr>
        </a:p>
        <a:p>
          <a:pPr marL="0" lvl="0" indent="0" algn="ctr" defTabSz="800100">
            <a:lnSpc>
              <a:spcPct val="90000"/>
            </a:lnSpc>
            <a:spcBef>
              <a:spcPct val="0"/>
            </a:spcBef>
            <a:spcAft>
              <a:spcPct val="35000"/>
            </a:spcAft>
            <a:buNone/>
          </a:pPr>
          <a:r>
            <a:rPr lang="en-US" sz="2000" b="1" kern="1200" dirty="0">
              <a:solidFill>
                <a:srgbClr val="0072C6"/>
              </a:solidFill>
            </a:rPr>
            <a:t>Growing a Compassionate Culture </a:t>
          </a:r>
        </a:p>
      </dsp:txBody>
      <dsp:txXfrm>
        <a:off x="0" y="3625703"/>
        <a:ext cx="7886700" cy="72471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D92D84-3BA1-354A-94A4-97EC4ED63700}" type="datetimeFigureOut">
              <a:rPr lang="en-US" smtClean="0"/>
              <a:t>2/18/2020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364123-FFBA-2244-A23A-09B24C25C6DB}" type="slidenum">
              <a:rPr lang="en-US" smtClean="0"/>
              <a:t>‹#›</a:t>
            </a:fld>
            <a:endParaRPr lang="en-US"/>
          </a:p>
        </p:txBody>
      </p:sp>
    </p:spTree>
    <p:extLst>
      <p:ext uri="{BB962C8B-B14F-4D97-AF65-F5344CB8AC3E}">
        <p14:creationId xmlns:p14="http://schemas.microsoft.com/office/powerpoint/2010/main" val="34385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A4D757-45B8-3847-BC87-D97A4CC416F8}" type="datetimeFigureOut">
              <a:rPr lang="en-US" smtClean="0"/>
              <a:t>2/18/2020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4ED15E-327A-6447-988F-633BD82CC8F2}" type="slidenum">
              <a:rPr lang="en-US" smtClean="0"/>
              <a:t>‹#›</a:t>
            </a:fld>
            <a:endParaRPr lang="en-US"/>
          </a:p>
        </p:txBody>
      </p:sp>
    </p:spTree>
    <p:extLst>
      <p:ext uri="{BB962C8B-B14F-4D97-AF65-F5344CB8AC3E}">
        <p14:creationId xmlns:p14="http://schemas.microsoft.com/office/powerpoint/2010/main" val="42228380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Andy</a:t>
            </a:r>
            <a:r>
              <a:rPr lang="en-GB" baseline="0" dirty="0"/>
              <a:t> Bradley introduce himself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996BD-D5AD-49AB-A621-01D3ABBB98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645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17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3" name="Notes Placeholder 2"/>
          <p:cNvSpPr>
            <a:spLocks noGrp="1"/>
          </p:cNvSpPr>
          <p:nvPr>
            <p:ph type="body" idx="1"/>
          </p:nvPr>
        </p:nvSpPr>
        <p:spPr>
          <a:xfrm>
            <a:off x="633109" y="4530669"/>
            <a:ext cx="5745719" cy="4510503"/>
          </a:xfrm>
        </p:spPr>
        <p:txBody>
          <a:bodyPr/>
          <a:lstStyle/>
          <a:p>
            <a:r>
              <a:rPr lang="en-GB" dirty="0"/>
              <a:t>32 nurses  in 17, 51 in 2016 </a:t>
            </a:r>
          </a:p>
          <a:p>
            <a:endParaRPr lang="en-GB" dirty="0"/>
          </a:p>
          <a:p>
            <a:r>
              <a:rPr lang="en-GB" dirty="0"/>
              <a:t>This is Amin Abdullah a 41 year old Malaysian nurse who worked at Charing Cross Hospital. Amin along with 17 other co workers signed a petition in support of a colleague after a patient made a complaint about the colleague. He / they stated the patient was a "professional complainer against NHS staff“ He was suspended from duty for his actions. Mr Abdullah was charged with writing an "untrue letter" and not following the correct complaints procedure. He was dismissed for gross misconduct on 21 December 2015 – 2 days before Christmas</a:t>
            </a:r>
          </a:p>
          <a:p>
            <a:endParaRPr lang="en-GB" dirty="0"/>
          </a:p>
          <a:p>
            <a:pPr defTabSz="914244">
              <a:defRPr/>
            </a:pPr>
            <a:r>
              <a:rPr lang="en-GB" dirty="0"/>
              <a:t>After slipping into severe depression, he admitted himself to St Charles Hospital. He was later allowed out to collect a change of clothes. Amin walked into Kensington Park, doused himself in petrol and set himself on fire. He died. This was two days before an appeal hearing regarding his dismissal.</a:t>
            </a:r>
          </a:p>
          <a:p>
            <a:endParaRPr lang="en-GB" dirty="0"/>
          </a:p>
          <a:p>
            <a:r>
              <a:rPr lang="en-GB" dirty="0"/>
              <a:t>An independent investigation was commissioned into the handling of his dismissal. The investigation found the trust's disciplinary procedures against Mr Abdullah were "weak and unfair". It found that the investigating officer failed to disclose evidence that was critical of her but showed Mr Abdullah being in the right, and that the investigating panel did not have al of the information needed available to them.  Evidence submitted to the hearing panel did not paint "an honest and complete picture", the report said.</a:t>
            </a:r>
          </a:p>
          <a:p>
            <a:pPr defTabSz="914244">
              <a:defRPr/>
            </a:pPr>
            <a:r>
              <a:rPr lang="en-GB" dirty="0"/>
              <a:t>The report acknowledged that Abdullah’s signing of the petition and letter was “not appropriate” and “naive” but that there was “no evidence it was malicious”. Furthermore, The independent report also found that not only was Amin dismissed unfairly but none of the other 18 colleagues and signatories had been disciplined.  </a:t>
            </a:r>
          </a:p>
          <a:p>
            <a:endParaRPr lang="en-GB" dirty="0"/>
          </a:p>
          <a:p>
            <a:r>
              <a:rPr lang="en-GB" dirty="0"/>
              <a:t>The independent investigators also criticised the fact that Abdullah was forced to endure a three-month delay in proceedings.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BEB8D-D88E-4820-B4E5-9451CB77F4C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1034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798AA-642F-424F-B782-8A16042E32D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34705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56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3" name="Notes Placeholder 2"/>
          <p:cNvSpPr>
            <a:spLocks noGrp="1"/>
          </p:cNvSpPr>
          <p:nvPr>
            <p:ph type="body" idx="1"/>
          </p:nvPr>
        </p:nvSpPr>
        <p:spPr/>
        <p:txBody>
          <a:bodyPr/>
          <a:lstStyle/>
          <a:p>
            <a:r>
              <a:rPr lang="en-GB" dirty="0"/>
              <a:t>Message for both divisions particularly secure, the total number of cases is high re investigations at any one time, particularly stark in secure because of practices which where highly retributive , had led to a high number of employment tribunals and in one instance strike action.  </a:t>
            </a:r>
          </a:p>
          <a:p>
            <a:endParaRPr lang="en-GB" dirty="0"/>
          </a:p>
          <a:p>
            <a:r>
              <a:rPr lang="en-GB" dirty="0"/>
              <a:t>KEY MESSAGE – trust wide over 2 years seen 54% reduction in investigations </a:t>
            </a:r>
            <a:r>
              <a:rPr lang="en-GB" u="sng" dirty="0"/>
              <a:t>during same period workforce more than doubled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7C803-1B84-4D24-99AC-F91347D9D53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358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927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55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0E095-85B7-4172-B136-1B512BFB59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696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352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a:t>We imagine that everyone follows the right path (yellow brick road) and follows operational procedures as</a:t>
            </a:r>
            <a:r>
              <a:rPr lang="en-GB" baseline="0" dirty="0"/>
              <a:t> they are designed and laid out as part of the policies and procedures framework. </a:t>
            </a:r>
          </a:p>
          <a:p>
            <a:r>
              <a:rPr lang="en-GB" dirty="0"/>
              <a:t>When we think about HR and practitioners, Imagine that people</a:t>
            </a:r>
            <a:r>
              <a:rPr lang="en-GB" baseline="0" dirty="0"/>
              <a:t> work to the design and procedural framework set out on accordance with all </a:t>
            </a:r>
            <a:r>
              <a:rPr lang="en-GB" baseline="0" dirty="0" err="1"/>
              <a:t>p+p</a:t>
            </a:r>
            <a:r>
              <a:rPr lang="en-GB" baseline="0" dirty="0"/>
              <a:t> which no person would have the man hours to read and retain v the work that managers and practitioners …..99% of the time everything goes perfectly. Do we want to punish them for the one time that the staff member created that shortcut.</a:t>
            </a:r>
          </a:p>
          <a:p>
            <a:endParaRPr lang="en-GB" baseline="0" dirty="0"/>
          </a:p>
          <a:p>
            <a:r>
              <a:rPr lang="en-GB" dirty="0"/>
              <a:t>Work imagined v work done relate</a:t>
            </a:r>
            <a:r>
              <a:rPr lang="en-GB" baseline="0" dirty="0"/>
              <a:t> to policies and practices </a:t>
            </a:r>
          </a:p>
          <a:p>
            <a:r>
              <a:rPr lang="en-GB" baseline="0" dirty="0"/>
              <a:t>Policies and practices to support practice or polices and practices that punish </a:t>
            </a:r>
          </a:p>
          <a:p>
            <a:r>
              <a:rPr lang="en-GB" baseline="0" dirty="0"/>
              <a:t>Rule based focus on the design, restoratively focused – focus on how work is done – think about routine surprises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8347D-E7F7-419B-96D9-0219BA240F5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40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B2E9D6-B272-5549-9632-53EE1BF57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288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8F827-A672-41AA-B06C-6D19EA2A0B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319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3425"/>
            <a:ext cx="4891088" cy="3667125"/>
          </a:xfrm>
        </p:spPr>
      </p:sp>
      <p:sp>
        <p:nvSpPr>
          <p:cNvPr id="3" name="Notes Placeholder 2"/>
          <p:cNvSpPr>
            <a:spLocks noGrp="1"/>
          </p:cNvSpPr>
          <p:nvPr>
            <p:ph type="body" idx="1"/>
          </p:nvPr>
        </p:nvSpPr>
        <p:spPr/>
        <p:txBody>
          <a:bodyPr/>
          <a:lstStyle/>
          <a:p>
            <a:pPr lvl="2"/>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FEE83-3AFD-4B9B-8A20-C4748DD1FAF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049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272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740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063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793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593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727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6454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 facts speak for themselves</a:t>
            </a:r>
          </a:p>
          <a:p>
            <a:r>
              <a:rPr lang="en-GB" dirty="0">
                <a:latin typeface="Arial" panose="020B0604020202020204" pitchFamily="34" charset="0"/>
                <a:cs typeface="Arial" panose="020B0604020202020204" pitchFamily="34" charset="0"/>
              </a:rPr>
              <a:t>Dr Chris Turner and others have established a strong campaign that civility saves lives #</a:t>
            </a:r>
            <a:r>
              <a:rPr lang="en-GB" dirty="0" err="1">
                <a:latin typeface="Arial" panose="020B0604020202020204" pitchFamily="34" charset="0"/>
                <a:cs typeface="Arial" panose="020B0604020202020204" pitchFamily="34" charset="0"/>
              </a:rPr>
              <a:t>civilitysaveslives</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There’s clear research from the British Psychological Society that shows teams of friendly, focussed colleagues deliver better outcomes for their patients. When someone’s rude to a colleague</a:t>
            </a:r>
            <a:r>
              <a:rPr lang="en-GB" b="1" i="1" dirty="0">
                <a:solidFill>
                  <a:schemeClr val="tx2">
                    <a:lumMod val="60000"/>
                    <a:lumOff val="40000"/>
                  </a:schemeClr>
                </a:solidFill>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have now produced our own info graphic to demonstrate this…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0BEC0-DA72-4F7C-A008-2685FDBCEA8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9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30250"/>
            <a:ext cx="4892675" cy="3668713"/>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0B7FD-6B51-4606-B719-4BA50CF0B00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834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169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we have a round of applause for our actors please and can they please stand up. </a:t>
            </a:r>
          </a:p>
          <a:p>
            <a:r>
              <a:rPr lang="en-GB" dirty="0"/>
              <a:t>For those of you that aren’t aware our two actors have been prepped and versed to have a few confrontations throughout the day, which evident poor leadership a lack of civility and disrespectful behaviour which we know is not acceptable in the workplace. </a:t>
            </a:r>
          </a:p>
          <a:p>
            <a:r>
              <a:rPr lang="en-GB" dirty="0"/>
              <a:t> </a:t>
            </a:r>
          </a:p>
          <a:p>
            <a:r>
              <a:rPr lang="en-GB" dirty="0"/>
              <a:t>The purpose behind us planting our colleagues into today’s meeting was to understand how many of yours leaders spoke up and challenged or maybe you didn’t! </a:t>
            </a:r>
          </a:p>
          <a:p>
            <a:r>
              <a:rPr lang="en-GB" dirty="0"/>
              <a:t> </a:t>
            </a:r>
          </a:p>
          <a:p>
            <a:r>
              <a:rPr lang="en-GB" dirty="0"/>
              <a:t>I’m not asking any of you to embarrass yourselves and ask you why you didn’t intervene but I do need to ensure that you are aware of the accountability of the bystander who has a duty of care not only to patients but to fellow colleagues also. You may not be on the receiving end of poor behaviours but if you are exposed to these there is a culpability and responsibility for you to speak up. Which is why we are launching our I will speak up campaign. </a:t>
            </a:r>
          </a:p>
          <a:p>
            <a:endParaRPr lang="en-GB" dirty="0"/>
          </a:p>
          <a:p>
            <a:r>
              <a:rPr lang="en-GB" dirty="0"/>
              <a:t>Call to action - #IWILLSPEAKUP ask the Leadership Forum to start using the prompts today #IWILLSPEAKUP and download and use moving forward.  Put it in your next team meeting agenda.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03E96-7331-4DAF-8004-EA795DFA424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98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740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9000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3194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251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14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3" name="Notes Placeholder 2"/>
          <p:cNvSpPr>
            <a:spLocks noGrp="1"/>
          </p:cNvSpPr>
          <p:nvPr>
            <p:ph type="body" idx="1"/>
          </p:nvPr>
        </p:nvSpPr>
        <p:spPr/>
        <p:txBody>
          <a:bodyPr/>
          <a:lstStyle/>
          <a:p>
            <a:r>
              <a:rPr lang="en-GB" dirty="0"/>
              <a:t>Add links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154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383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96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3" name="Notes Placeholder 2"/>
          <p:cNvSpPr>
            <a:spLocks noGrp="1"/>
          </p:cNvSpPr>
          <p:nvPr>
            <p:ph type="body" idx="1"/>
          </p:nvPr>
        </p:nvSpPr>
        <p:spPr/>
        <p:txBody>
          <a:bodyPr/>
          <a:lstStyle/>
          <a:p>
            <a:r>
              <a:rPr lang="en-GB" dirty="0"/>
              <a:t>We started out as a mental health trust defined primarily by our high secure hospital at Ashworth, and have grown in recent years to provide the full range of mental health, learning disabilities and addictions services, along with community services in our core geographies of Liverpool and Sefton.</a:t>
            </a:r>
          </a:p>
          <a:p>
            <a:endParaRPr lang="en-GB" dirty="0"/>
          </a:p>
          <a:p>
            <a:r>
              <a:rPr lang="en-GB" dirty="0"/>
              <a:t>Our changing shape as an organisation has always been driven by our understanding of what the people that we serve need, and by our belief that our staff know how to meet that need.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90D28-A48C-4166-99FC-613794E0EEC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868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180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ct val="0"/>
              </a:spcBef>
              <a:buFont typeface="Arial" charset="0"/>
              <a:buChar char="•"/>
            </a:pPr>
            <a:r>
              <a:rPr lang="en-GB" altLang="en-US" sz="2800" dirty="0">
                <a:solidFill>
                  <a:srgbClr val="475F6C"/>
                </a:solidFill>
                <a:latin typeface="Arial" charset="0"/>
              </a:rPr>
              <a:t>Established a staff charter based on our values and recruited for values as well as competencies</a:t>
            </a:r>
          </a:p>
          <a:p>
            <a:pPr lvl="1">
              <a:spcBef>
                <a:spcPct val="0"/>
              </a:spcBef>
              <a:buFont typeface="Arial" charset="0"/>
              <a:buChar char="•"/>
            </a:pPr>
            <a:r>
              <a:rPr lang="en-GB" altLang="en-US" sz="2800" dirty="0">
                <a:solidFill>
                  <a:srgbClr val="475F6C"/>
                </a:solidFill>
                <a:latin typeface="Arial" charset="0"/>
              </a:rPr>
              <a:t>Adopted a values based approach to recruitment</a:t>
            </a:r>
          </a:p>
          <a:p>
            <a:pPr lvl="1">
              <a:spcBef>
                <a:spcPct val="0"/>
              </a:spcBef>
              <a:buFont typeface="Arial" charset="0"/>
              <a:buChar char="•"/>
            </a:pPr>
            <a:r>
              <a:rPr lang="en-GB" altLang="en-US" sz="2800" dirty="0">
                <a:solidFill>
                  <a:srgbClr val="475F6C"/>
                </a:solidFill>
                <a:latin typeface="Arial" charset="0"/>
              </a:rPr>
              <a:t>Developed our Professional and Cultural Training programme for all staff (PACT) </a:t>
            </a:r>
          </a:p>
          <a:p>
            <a:pPr lvl="1">
              <a:spcBef>
                <a:spcPct val="0"/>
              </a:spcBef>
              <a:buFont typeface="Arial" charset="0"/>
              <a:buChar char="•"/>
            </a:pPr>
            <a:r>
              <a:rPr lang="en-GB" altLang="en-US" sz="2800" dirty="0">
                <a:solidFill>
                  <a:srgbClr val="475F6C"/>
                </a:solidFill>
                <a:latin typeface="Arial" charset="0"/>
              </a:rPr>
              <a:t>Discuss values and behaviours at every Trust induction, rather than HR issues, security and car parking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4ED15E-327A-6447-988F-633BD82CC8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574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spcBef>
                <a:spcPct val="0"/>
              </a:spcBef>
              <a:buFont typeface="Arial" charset="0"/>
              <a:buChar char="•"/>
            </a:pPr>
            <a:r>
              <a:rPr lang="en-GB" altLang="en-US" dirty="0">
                <a:solidFill>
                  <a:srgbClr val="475F6C"/>
                </a:solidFill>
                <a:latin typeface="Arial" charset="0"/>
              </a:rPr>
              <a:t>Key priority - filling ALL vacancies!</a:t>
            </a:r>
          </a:p>
          <a:p>
            <a:pPr lvl="1" eaLnBrk="1" hangingPunct="1">
              <a:spcBef>
                <a:spcPct val="0"/>
              </a:spcBef>
              <a:buFont typeface="Arial" charset="0"/>
              <a:buChar char="•"/>
            </a:pPr>
            <a:r>
              <a:rPr lang="en-GB" altLang="en-US" dirty="0">
                <a:solidFill>
                  <a:srgbClr val="475F6C"/>
                </a:solidFill>
                <a:latin typeface="Arial" charset="0"/>
              </a:rPr>
              <a:t>Re-branded the Trust ‘Remarkable People, Extraordinary Place’</a:t>
            </a:r>
          </a:p>
          <a:p>
            <a:pPr lvl="1" eaLnBrk="1" hangingPunct="1">
              <a:spcBef>
                <a:spcPct val="0"/>
              </a:spcBef>
              <a:buFont typeface="Arial" charset="0"/>
              <a:buChar char="•"/>
            </a:pPr>
            <a:r>
              <a:rPr lang="en-GB" altLang="en-US" dirty="0">
                <a:solidFill>
                  <a:srgbClr val="475F6C"/>
                </a:solidFill>
                <a:latin typeface="Arial" charset="0"/>
              </a:rPr>
              <a:t>Invested in creative advertising</a:t>
            </a:r>
          </a:p>
          <a:p>
            <a:pPr lvl="1" eaLnBrk="1" hangingPunct="1">
              <a:spcBef>
                <a:spcPct val="0"/>
              </a:spcBef>
              <a:buFont typeface="Arial" charset="0"/>
              <a:buChar char="•"/>
            </a:pPr>
            <a:r>
              <a:rPr lang="en-GB" altLang="en-US" dirty="0">
                <a:solidFill>
                  <a:srgbClr val="475F6C"/>
                </a:solidFill>
                <a:latin typeface="Arial" charset="0"/>
              </a:rPr>
              <a:t>Moved on to retention and creating the Best Place to Work</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4ED15E-327A-6447-988F-633BD82CC8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164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altLang="en-US" sz="2800" dirty="0">
                <a:solidFill>
                  <a:srgbClr val="475F6C"/>
                </a:solidFill>
                <a:latin typeface="Arial" panose="020B0604020202020204" pitchFamily="34" charset="0"/>
                <a:cs typeface="Arial" panose="020B0604020202020204" pitchFamily="34" charset="0"/>
              </a:rPr>
              <a:t>National Staff Survey uses nine questions to measure staff engagement</a:t>
            </a:r>
          </a:p>
          <a:p>
            <a:pPr eaLnBrk="1" hangingPunct="1">
              <a:spcBef>
                <a:spcPct val="0"/>
              </a:spcBef>
              <a:defRPr/>
            </a:pPr>
            <a:r>
              <a:rPr lang="en-GB" altLang="en-US" sz="2800" dirty="0">
                <a:solidFill>
                  <a:srgbClr val="475F6C"/>
                </a:solidFill>
                <a:latin typeface="Arial" panose="020B0604020202020204" pitchFamily="34" charset="0"/>
                <a:cs typeface="Arial" panose="020B0604020202020204" pitchFamily="34" charset="0"/>
              </a:rPr>
              <a:t>Starting point was 3.54 (out of 5) (6.4/10)</a:t>
            </a:r>
          </a:p>
          <a:p>
            <a:pPr eaLnBrk="1" hangingPunct="1">
              <a:spcBef>
                <a:spcPct val="0"/>
              </a:spcBef>
              <a:defRPr/>
            </a:pPr>
            <a:r>
              <a:rPr lang="en-GB" altLang="en-US" sz="2800" dirty="0">
                <a:solidFill>
                  <a:srgbClr val="475F6C"/>
                </a:solidFill>
                <a:latin typeface="Arial" panose="020B0604020202020204" pitchFamily="34" charset="0"/>
                <a:cs typeface="Arial" panose="020B0604020202020204" pitchFamily="34" charset="0"/>
              </a:rPr>
              <a:t>We measure this quarterly – staff FFT</a:t>
            </a:r>
          </a:p>
          <a:p>
            <a:pPr eaLnBrk="1" hangingPunct="1">
              <a:spcBef>
                <a:spcPct val="0"/>
              </a:spcBef>
              <a:defRPr/>
            </a:pPr>
            <a:r>
              <a:rPr lang="en-GB" altLang="en-US" sz="2800" dirty="0">
                <a:solidFill>
                  <a:srgbClr val="475F6C"/>
                </a:solidFill>
                <a:latin typeface="Arial" panose="020B0604020202020204" pitchFamily="34" charset="0"/>
                <a:cs typeface="Arial" panose="020B0604020202020204" pitchFamily="34" charset="0"/>
              </a:rPr>
              <a:t>The system we have created with Capita enables us to receive engagement scores at ward/</a:t>
            </a:r>
            <a:r>
              <a:rPr lang="en-GB" altLang="en-US" sz="2800" dirty="0" err="1">
                <a:solidFill>
                  <a:srgbClr val="475F6C"/>
                </a:solidFill>
                <a:latin typeface="Arial" panose="020B0604020202020204" pitchFamily="34" charset="0"/>
                <a:cs typeface="Arial" panose="020B0604020202020204" pitchFamily="34" charset="0"/>
              </a:rPr>
              <a:t>dept</a:t>
            </a:r>
            <a:r>
              <a:rPr lang="en-GB" altLang="en-US" sz="2800" dirty="0">
                <a:solidFill>
                  <a:srgbClr val="475F6C"/>
                </a:solidFill>
                <a:latin typeface="Arial" panose="020B0604020202020204" pitchFamily="34" charset="0"/>
                <a:cs typeface="Arial" panose="020B0604020202020204" pitchFamily="34" charset="0"/>
              </a:rPr>
              <a:t> level (where 10+ staff have returned a survey)</a:t>
            </a:r>
          </a:p>
          <a:p>
            <a:pPr marL="457200" lvl="1" indent="-457200" eaLnBrk="1" hangingPunct="1">
              <a:spcBef>
                <a:spcPct val="0"/>
              </a:spcBef>
              <a:buFont typeface="Arial" charset="0"/>
              <a:buChar char="•"/>
              <a:defRPr/>
            </a:pPr>
            <a:r>
              <a:rPr lang="en-GB" altLang="en-US" dirty="0">
                <a:solidFill>
                  <a:srgbClr val="475F6C"/>
                </a:solidFill>
                <a:latin typeface="Arial" charset="0"/>
              </a:rPr>
              <a:t>Positioned culture alongside quality, performance and finance, in QTRLY performance meetings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4ED15E-327A-6447-988F-633BD82CC8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24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dirty="0">
                <a:solidFill>
                  <a:schemeClr val="accent2">
                    <a:lumMod val="75000"/>
                  </a:schemeClr>
                </a:solidFill>
                <a:latin typeface="Arial" panose="020B0604020202020204" pitchFamily="34" charset="0"/>
                <a:cs typeface="Arial" panose="020B0604020202020204" pitchFamily="34" charset="0"/>
              </a:rPr>
              <a:t>The conversation has changed</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4ED15E-327A-6447-988F-633BD82CC8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219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real focus on health and wellbeing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4ED15E-327A-6447-988F-633BD82CC8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053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C8A96-5CF4-4291-ACAC-E121E488989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037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table will be populated from popular themes from the morning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54A85-F7B8-45C5-8D2B-71F0D7ED9C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834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table will be populated from popular themes from the morning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54A85-F7B8-45C5-8D2B-71F0D7ED9C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834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table will be populated from popular themes from the morning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54A85-F7B8-45C5-8D2B-71F0D7ED9C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35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2864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table will be populated from popular themes from the morning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54A85-F7B8-45C5-8D2B-71F0D7ED9C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3350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bbd6ad7e6_2_219:notes"/>
          <p:cNvSpPr txBox="1">
            <a:spLocks noGrp="1"/>
          </p:cNvSpPr>
          <p:nvPr>
            <p:ph type="body" idx="1"/>
          </p:nvPr>
        </p:nvSpPr>
        <p:spPr>
          <a:xfrm>
            <a:off x="685802" y="4343406"/>
            <a:ext cx="5486410" cy="41148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5bbd6ad7e6_2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937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bbd6ad7e6_2_219:notes"/>
          <p:cNvSpPr txBox="1">
            <a:spLocks noGrp="1"/>
          </p:cNvSpPr>
          <p:nvPr>
            <p:ph type="body" idx="1"/>
          </p:nvPr>
        </p:nvSpPr>
        <p:spPr>
          <a:xfrm>
            <a:off x="685802" y="4343406"/>
            <a:ext cx="5486410" cy="41148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5bbd6ad7e6_2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999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bbd6ad7e6_2_219:notes"/>
          <p:cNvSpPr txBox="1">
            <a:spLocks noGrp="1"/>
          </p:cNvSpPr>
          <p:nvPr>
            <p:ph type="body" idx="1"/>
          </p:nvPr>
        </p:nvSpPr>
        <p:spPr>
          <a:xfrm>
            <a:off x="685802" y="4343406"/>
            <a:ext cx="5486410" cy="41148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5bbd6ad7e6_2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7121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9FB6-44C5-4227-8E39-43FE092EDC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84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FEE83-3AFD-4B9B-8A20-C4748DD1FAF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485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72632-A409-0A4E-920A-70FC018E55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58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31838"/>
            <a:ext cx="4889500" cy="36671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72632-A409-0A4E-920A-70FC018E55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496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AA243F-8EFC-49A3-9F59-FB6D6A2EE14E}"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256229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AA243F-8EFC-49A3-9F59-FB6D6A2EE14E}"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1847851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424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3D71EE-E70E-49EE-8B34-121642ED3830}" type="datetime1">
              <a:rPr lang="en-US" smtClean="0"/>
              <a:t>2/18/2020</a:t>
            </a:fld>
            <a:endParaRPr lang="en-GB"/>
          </a:p>
        </p:txBody>
      </p:sp>
      <p:sp>
        <p:nvSpPr>
          <p:cNvPr id="5" name="Footer Placeholder 4"/>
          <p:cNvSpPr>
            <a:spLocks noGrp="1"/>
          </p:cNvSpPr>
          <p:nvPr>
            <p:ph type="ftr" sz="quarter" idx="11"/>
          </p:nvPr>
        </p:nvSpPr>
        <p:spPr/>
        <p:txBody>
          <a:bodyPr/>
          <a:lstStyle/>
          <a:p>
            <a:r>
              <a:rPr lang="en-GB"/>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8428205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2F7F3E-F1E0-47DF-91E1-893C977B7259}" type="datetime1">
              <a:rPr lang="en-US" smtClean="0"/>
              <a:t>2/18/2020</a:t>
            </a:fld>
            <a:endParaRPr lang="en-GB"/>
          </a:p>
        </p:txBody>
      </p:sp>
      <p:sp>
        <p:nvSpPr>
          <p:cNvPr id="5" name="Footer Placeholder 4"/>
          <p:cNvSpPr>
            <a:spLocks noGrp="1"/>
          </p:cNvSpPr>
          <p:nvPr>
            <p:ph type="ftr" sz="quarter" idx="11"/>
          </p:nvPr>
        </p:nvSpPr>
        <p:spPr/>
        <p:txBody>
          <a:bodyPr/>
          <a:lstStyle/>
          <a:p>
            <a:r>
              <a:rPr lang="en-GB"/>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3095690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B3D7F7-C8EE-48DB-ABCE-E8D1D3B34984}" type="datetime1">
              <a:rPr lang="en-US" smtClean="0"/>
              <a:t>2/18/2020</a:t>
            </a:fld>
            <a:endParaRPr lang="en-GB"/>
          </a:p>
        </p:txBody>
      </p:sp>
      <p:sp>
        <p:nvSpPr>
          <p:cNvPr id="5" name="Footer Placeholder 4"/>
          <p:cNvSpPr>
            <a:spLocks noGrp="1"/>
          </p:cNvSpPr>
          <p:nvPr>
            <p:ph type="ftr" sz="quarter" idx="11"/>
          </p:nvPr>
        </p:nvSpPr>
        <p:spPr/>
        <p:txBody>
          <a:bodyPr/>
          <a:lstStyle/>
          <a:p>
            <a:r>
              <a:rPr lang="en-GB"/>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20083471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C0BE3B4-4BF4-44F8-9095-8E6632ACB5A8}" type="datetime1">
              <a:rPr lang="en-US" smtClean="0"/>
              <a:t>2/18/2020</a:t>
            </a:fld>
            <a:endParaRPr lang="en-GB"/>
          </a:p>
        </p:txBody>
      </p:sp>
      <p:sp>
        <p:nvSpPr>
          <p:cNvPr id="6" name="Footer Placeholder 5"/>
          <p:cNvSpPr>
            <a:spLocks noGrp="1"/>
          </p:cNvSpPr>
          <p:nvPr>
            <p:ph type="ftr" sz="quarter" idx="11"/>
          </p:nvPr>
        </p:nvSpPr>
        <p:spPr/>
        <p:txBody>
          <a:bodyPr/>
          <a:lstStyle/>
          <a:p>
            <a:r>
              <a:rPr lang="en-GB"/>
              <a:t>© Mersey Care NHS Foundation Trust</a:t>
            </a:r>
          </a:p>
        </p:txBody>
      </p:sp>
      <p:sp>
        <p:nvSpPr>
          <p:cNvPr id="7" name="Slide Number Placeholder 6"/>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41461332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823C27-90C7-465C-893F-2B7DAD0F243C}" type="datetime1">
              <a:rPr lang="en-US" smtClean="0"/>
              <a:t>2/18/2020</a:t>
            </a:fld>
            <a:endParaRPr lang="en-GB"/>
          </a:p>
        </p:txBody>
      </p:sp>
      <p:sp>
        <p:nvSpPr>
          <p:cNvPr id="8" name="Footer Placeholder 7"/>
          <p:cNvSpPr>
            <a:spLocks noGrp="1"/>
          </p:cNvSpPr>
          <p:nvPr>
            <p:ph type="ftr" sz="quarter" idx="11"/>
          </p:nvPr>
        </p:nvSpPr>
        <p:spPr/>
        <p:txBody>
          <a:bodyPr/>
          <a:lstStyle/>
          <a:p>
            <a:r>
              <a:rPr lang="en-GB"/>
              <a:t>© Mersey Care NHS Foundation Trust</a:t>
            </a:r>
          </a:p>
        </p:txBody>
      </p:sp>
      <p:sp>
        <p:nvSpPr>
          <p:cNvPr id="9" name="Slide Number Placeholder 8"/>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1858689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01B7A06-061B-4F5C-9229-FAA6B8D8B366}" type="datetime1">
              <a:rPr lang="en-US" smtClean="0"/>
              <a:t>2/18/2020</a:t>
            </a:fld>
            <a:endParaRPr lang="en-GB"/>
          </a:p>
        </p:txBody>
      </p:sp>
      <p:sp>
        <p:nvSpPr>
          <p:cNvPr id="4" name="Footer Placeholder 3"/>
          <p:cNvSpPr>
            <a:spLocks noGrp="1"/>
          </p:cNvSpPr>
          <p:nvPr>
            <p:ph type="ftr" sz="quarter" idx="11"/>
          </p:nvPr>
        </p:nvSpPr>
        <p:spPr/>
        <p:txBody>
          <a:bodyPr/>
          <a:lstStyle/>
          <a:p>
            <a:r>
              <a:rPr lang="en-GB"/>
              <a:t>© Mersey Care NHS Foundation Trust</a:t>
            </a:r>
          </a:p>
        </p:txBody>
      </p:sp>
      <p:sp>
        <p:nvSpPr>
          <p:cNvPr id="5" name="Slide Number Placeholder 4"/>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2962594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D2E36-1470-4083-BDB3-F3EA900EF67D}" type="datetime1">
              <a:rPr lang="en-US" smtClean="0"/>
              <a:t>2/18/2020</a:t>
            </a:fld>
            <a:endParaRPr lang="en-GB"/>
          </a:p>
        </p:txBody>
      </p:sp>
      <p:sp>
        <p:nvSpPr>
          <p:cNvPr id="3" name="Footer Placeholder 2"/>
          <p:cNvSpPr>
            <a:spLocks noGrp="1"/>
          </p:cNvSpPr>
          <p:nvPr>
            <p:ph type="ftr" sz="quarter" idx="11"/>
          </p:nvPr>
        </p:nvSpPr>
        <p:spPr/>
        <p:txBody>
          <a:bodyPr/>
          <a:lstStyle/>
          <a:p>
            <a:r>
              <a:rPr lang="en-GB"/>
              <a:t>© Mersey Care NHS Foundation Trust</a:t>
            </a:r>
          </a:p>
        </p:txBody>
      </p:sp>
      <p:sp>
        <p:nvSpPr>
          <p:cNvPr id="4" name="Slide Number Placeholder 3"/>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16208352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530850-80B7-42F5-BAAB-C1E4486AAB70}" type="datetime1">
              <a:rPr lang="en-US" smtClean="0"/>
              <a:t>2/18/2020</a:t>
            </a:fld>
            <a:endParaRPr lang="en-GB"/>
          </a:p>
        </p:txBody>
      </p:sp>
      <p:sp>
        <p:nvSpPr>
          <p:cNvPr id="6" name="Footer Placeholder 5"/>
          <p:cNvSpPr>
            <a:spLocks noGrp="1"/>
          </p:cNvSpPr>
          <p:nvPr>
            <p:ph type="ftr" sz="quarter" idx="11"/>
          </p:nvPr>
        </p:nvSpPr>
        <p:spPr/>
        <p:txBody>
          <a:bodyPr/>
          <a:lstStyle/>
          <a:p>
            <a:r>
              <a:rPr lang="en-GB"/>
              <a:t>© Mersey Care NHS Foundation Trust</a:t>
            </a:r>
          </a:p>
        </p:txBody>
      </p:sp>
      <p:sp>
        <p:nvSpPr>
          <p:cNvPr id="7" name="Slide Number Placeholder 6"/>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3504378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A90688-C1EE-4083-A7A9-7D05234C145D}" type="datetime1">
              <a:rPr lang="en-US" smtClean="0"/>
              <a:t>2/18/2020</a:t>
            </a:fld>
            <a:endParaRPr lang="en-GB"/>
          </a:p>
        </p:txBody>
      </p:sp>
      <p:sp>
        <p:nvSpPr>
          <p:cNvPr id="6" name="Footer Placeholder 5"/>
          <p:cNvSpPr>
            <a:spLocks noGrp="1"/>
          </p:cNvSpPr>
          <p:nvPr>
            <p:ph type="ftr" sz="quarter" idx="11"/>
          </p:nvPr>
        </p:nvSpPr>
        <p:spPr/>
        <p:txBody>
          <a:bodyPr/>
          <a:lstStyle/>
          <a:p>
            <a:r>
              <a:rPr lang="en-GB"/>
              <a:t>© Mersey Care NHS Foundation Trust</a:t>
            </a:r>
          </a:p>
        </p:txBody>
      </p:sp>
      <p:sp>
        <p:nvSpPr>
          <p:cNvPr id="7" name="Slide Number Placeholder 6"/>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141691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AA243F-8EFC-49A3-9F59-FB6D6A2EE14E}"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10728142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D0D03C-08AB-4104-88B3-BBECEA364389}" type="datetime1">
              <a:rPr lang="en-US" smtClean="0"/>
              <a:t>2/18/2020</a:t>
            </a:fld>
            <a:endParaRPr lang="en-GB"/>
          </a:p>
        </p:txBody>
      </p:sp>
      <p:sp>
        <p:nvSpPr>
          <p:cNvPr id="5" name="Footer Placeholder 4"/>
          <p:cNvSpPr>
            <a:spLocks noGrp="1"/>
          </p:cNvSpPr>
          <p:nvPr>
            <p:ph type="ftr" sz="quarter" idx="11"/>
          </p:nvPr>
        </p:nvSpPr>
        <p:spPr/>
        <p:txBody>
          <a:bodyPr/>
          <a:lstStyle/>
          <a:p>
            <a:r>
              <a:rPr lang="en-GB"/>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10714622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DB9101-8C1A-4209-A323-FD375B19FA37}" type="datetime1">
              <a:rPr lang="en-US" smtClean="0"/>
              <a:t>2/18/2020</a:t>
            </a:fld>
            <a:endParaRPr lang="en-GB"/>
          </a:p>
        </p:txBody>
      </p:sp>
      <p:sp>
        <p:nvSpPr>
          <p:cNvPr id="5" name="Footer Placeholder 4"/>
          <p:cNvSpPr>
            <a:spLocks noGrp="1"/>
          </p:cNvSpPr>
          <p:nvPr>
            <p:ph type="ftr" sz="quarter" idx="11"/>
          </p:nvPr>
        </p:nvSpPr>
        <p:spPr/>
        <p:txBody>
          <a:bodyPr/>
          <a:lstStyle/>
          <a:p>
            <a:r>
              <a:rPr lang="en-GB"/>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t>‹#›</a:t>
            </a:fld>
            <a:endParaRPr lang="en-GB"/>
          </a:p>
        </p:txBody>
      </p:sp>
    </p:spTree>
    <p:extLst>
      <p:ext uri="{BB962C8B-B14F-4D97-AF65-F5344CB8AC3E}">
        <p14:creationId xmlns:p14="http://schemas.microsoft.com/office/powerpoint/2010/main" val="41216838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1CD0FD-3B3A-4FE2-921B-135AEAB0A1FA}" type="datetime1">
              <a:rPr lang="en-US" smtClean="0">
                <a:solidFill>
                  <a:prstClr val="black">
                    <a:tint val="75000"/>
                  </a:prstClr>
                </a:solidFill>
              </a:rPr>
              <a:t>2/18/2020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2472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4D979A-B8E4-4650-B53C-65CDD3A8D59B}" type="datetime1">
              <a:rPr lang="en-US" smtClean="0">
                <a:solidFill>
                  <a:prstClr val="black">
                    <a:tint val="75000"/>
                  </a:prstClr>
                </a:solidFill>
              </a:rPr>
              <a:t>2/18/2020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63364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CD4B26-0CF9-4A8A-8AC3-A52459FFDCD8}" type="datetime1">
              <a:rPr lang="en-US" smtClean="0">
                <a:solidFill>
                  <a:prstClr val="black">
                    <a:tint val="75000"/>
                  </a:prstClr>
                </a:solidFill>
              </a:rPr>
              <a:t>2/18/2020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1635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855B6A5-7A3C-42A5-A822-660F862E2325}" type="datetime1">
              <a:rPr lang="en-US" smtClean="0">
                <a:solidFill>
                  <a:prstClr val="black">
                    <a:tint val="75000"/>
                  </a:prstClr>
                </a:solidFill>
              </a:rPr>
              <a:t>2/18/2020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7" name="Slide Number Placeholder 6"/>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13855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1"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58A5E90-91C0-4283-99E5-480D22489210}" type="datetime1">
              <a:rPr lang="en-US" smtClean="0">
                <a:solidFill>
                  <a:prstClr val="black">
                    <a:tint val="75000"/>
                  </a:prstClr>
                </a:solidFill>
              </a:rPr>
              <a:t>2/18/2020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9" name="Slide Number Placeholder 8"/>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4333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0B74CE-2176-4D0A-B12E-69C05FBAF496}" type="datetime1">
              <a:rPr lang="en-US" smtClean="0">
                <a:solidFill>
                  <a:prstClr val="black">
                    <a:tint val="75000"/>
                  </a:prstClr>
                </a:solidFill>
              </a:rPr>
              <a:t>2/18/2020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5" name="Slide Number Placeholder 4"/>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31000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49EB7-06EC-4DBD-9B0B-AC1B58666367}" type="datetime1">
              <a:rPr lang="en-US" smtClean="0">
                <a:solidFill>
                  <a:prstClr val="black">
                    <a:tint val="75000"/>
                  </a:prstClr>
                </a:solidFill>
              </a:rPr>
              <a:t>2/18/2020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4" name="Slide Number Placeholder 3"/>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27381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3197EC-03BB-4621-AD58-371A8FCFD7B2}" type="datetime1">
              <a:rPr lang="en-US" smtClean="0">
                <a:solidFill>
                  <a:prstClr val="black">
                    <a:tint val="75000"/>
                  </a:prstClr>
                </a:solidFill>
              </a:rPr>
              <a:t>2/18/2020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7" name="Slide Number Placeholder 6"/>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555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blue out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80728"/>
            <a:ext cx="8640960" cy="5328592"/>
          </a:xfrm>
          <a:ln>
            <a:solidFill>
              <a:schemeClr val="accent1"/>
            </a:solidFill>
          </a:ln>
        </p:spPr>
        <p:txBody>
          <a:bodyPr/>
          <a:lstStyle>
            <a:lvl1pPr>
              <a:defRPr b="0">
                <a:latin typeface="Arial" panose="020B0604020202020204" pitchFamily="34" charset="0"/>
                <a:cs typeface="Arial" panose="020B0604020202020204" pitchFamily="34" charset="0"/>
              </a:defRPr>
            </a:lvl1pPr>
            <a:lvl3pPr>
              <a:defRPr b="0"/>
            </a:lvl3pPr>
          </a:lstStyle>
          <a:p>
            <a:pPr lvl="0"/>
            <a:r>
              <a:rPr lang="en-US"/>
              <a:t>Edit Master text styles</a:t>
            </a:r>
          </a:p>
        </p:txBody>
      </p:sp>
      <p:sp>
        <p:nvSpPr>
          <p:cNvPr id="6" name="Slide Number Placeholder 5"/>
          <p:cNvSpPr>
            <a:spLocks noGrp="1"/>
          </p:cNvSpPr>
          <p:nvPr>
            <p:ph type="sldNum" sz="quarter" idx="12"/>
          </p:nvPr>
        </p:nvSpPr>
        <p:spPr>
          <a:xfrm>
            <a:off x="8460433" y="6400800"/>
            <a:ext cx="405408" cy="457200"/>
          </a:xfrm>
        </p:spPr>
        <p:txBody>
          <a:bodyPr/>
          <a:lstStyle>
            <a:lvl1pPr>
              <a:defRPr>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348FE-8F86-4C5E-AD6D-96F94754D1DE}" type="slidenum">
              <a:rPr kumimoji="0" lang="en-US" altLang="en-US" sz="1200" b="0" i="0" u="none" strike="noStrike" kern="1200" cap="none" spc="0" normalizeH="0" baseline="0" noProof="0" smtClean="0">
                <a:ln>
                  <a:noFill/>
                </a:ln>
                <a:solidFill>
                  <a:srgbClr val="80808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08080"/>
              </a:solidFill>
              <a:effectLst/>
              <a:uLnTx/>
              <a:uFillTx/>
              <a:latin typeface="Arial" panose="020B0604020202020204" pitchFamily="34" charset="0"/>
              <a:ea typeface="+mn-ea"/>
              <a:cs typeface="Arial" panose="020B0604020202020204" pitchFamily="34" charset="0"/>
            </a:endParaRPr>
          </a:p>
        </p:txBody>
      </p:sp>
      <p:sp>
        <p:nvSpPr>
          <p:cNvPr id="7" name="Title 6"/>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7116001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0"/>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4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7A4B83-507F-4980-9FE1-82BECFDEE96B}" type="datetime1">
              <a:rPr lang="en-US" smtClean="0">
                <a:solidFill>
                  <a:prstClr val="black">
                    <a:tint val="75000"/>
                  </a:prstClr>
                </a:solidFill>
              </a:rPr>
              <a:t>2/18/2020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7" name="Slide Number Placeholder 6"/>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79402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D260D5-A97E-4DDC-87B7-CCDDFE58B7DA}" type="datetime1">
              <a:rPr lang="en-US" smtClean="0">
                <a:solidFill>
                  <a:prstClr val="black">
                    <a:tint val="75000"/>
                  </a:prstClr>
                </a:solidFill>
              </a:rPr>
              <a:t>2/18/2020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51273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ECD280-2E6F-46F9-BB68-32FEBDAA1599}" type="datetime1">
              <a:rPr lang="en-US" smtClean="0">
                <a:solidFill>
                  <a:prstClr val="black">
                    <a:tint val="75000"/>
                  </a:prstClr>
                </a:solidFill>
              </a:rPr>
              <a:t>2/18/2020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p>
        </p:txBody>
      </p:sp>
      <p:sp>
        <p:nvSpPr>
          <p:cNvPr id="6" name="Slide Number Placeholder 5"/>
          <p:cNvSpPr>
            <a:spLocks noGrp="1"/>
          </p:cNvSpPr>
          <p:nvPr>
            <p:ph type="sldNum" sz="quarter" idx="12"/>
          </p:nvPr>
        </p:nvSpPr>
        <p:spPr/>
        <p:txBody>
          <a:body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84901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09A045-382F-4DC3-B3F6-B40B25FE5010}" type="datetime1">
              <a:rPr lang="en-US" smtClean="0">
                <a:solidFill>
                  <a:prstClr val="black">
                    <a:tint val="75000"/>
                  </a:prstClr>
                </a:solidFill>
              </a:r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6998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85B5D-6CB9-40C4-A99A-532F80A7AF11}" type="datetime1">
              <a:rPr lang="en-US" smtClean="0">
                <a:solidFill>
                  <a:prstClr val="black">
                    <a:tint val="75000"/>
                  </a:prstClr>
                </a:solidFill>
              </a:r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477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57636-2FF1-4743-B9CE-B8DF119012C5}" type="datetime1">
              <a:rPr lang="en-US" smtClean="0">
                <a:solidFill>
                  <a:prstClr val="black">
                    <a:tint val="75000"/>
                  </a:prstClr>
                </a:solidFill>
              </a:r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2802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69FDEB-6627-4764-81FF-9A5246A01F63}" type="datetime1">
              <a:rPr lang="en-US" smtClean="0">
                <a:solidFill>
                  <a:prstClr val="black">
                    <a:tint val="75000"/>
                  </a:prstClr>
                </a:solidFill>
              </a:r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701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A7FF2F-C749-44A6-832B-A02E19B8E040}" type="datetime1">
              <a:rPr lang="en-US" smtClean="0">
                <a:solidFill>
                  <a:prstClr val="black">
                    <a:tint val="75000"/>
                  </a:prstClr>
                </a:solidFill>
              </a:rPr>
              <a:t>2/18/2020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526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59FA6B-F396-4140-8B68-E8B9933EB973}" type="datetime1">
              <a:rPr lang="en-US" smtClean="0">
                <a:solidFill>
                  <a:prstClr val="black">
                    <a:tint val="75000"/>
                  </a:prstClr>
                </a:solidFill>
              </a:rPr>
              <a:t>2/18/2020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0723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D8E08-503B-42F9-A5AF-355B8DFC4D2B}" type="datetime1">
              <a:rPr lang="en-US" smtClean="0">
                <a:solidFill>
                  <a:prstClr val="black">
                    <a:tint val="75000"/>
                  </a:prstClr>
                </a:solidFill>
              </a:rPr>
              <a:t>2/18/2020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29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60906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8B6849-3AC0-4105-9709-0B10232CF0E8}" type="datetime1">
              <a:rPr lang="en-US" smtClean="0">
                <a:solidFill>
                  <a:prstClr val="black">
                    <a:tint val="75000"/>
                  </a:prstClr>
                </a:solidFill>
              </a:r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580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77D53D-02B8-4537-8FEE-7832CA190890}" type="datetime1">
              <a:rPr lang="en-US" smtClean="0">
                <a:solidFill>
                  <a:prstClr val="black">
                    <a:tint val="75000"/>
                  </a:prstClr>
                </a:solidFill>
              </a:r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927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4B334-FF79-46EF-BAE9-D6E21B773C89}" type="datetime1">
              <a:rPr lang="en-US" smtClean="0">
                <a:solidFill>
                  <a:prstClr val="black">
                    <a:tint val="75000"/>
                  </a:prstClr>
                </a:solidFill>
              </a:r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6037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4"/>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3" y="274644"/>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88881-3789-4845-AC49-E9B3DBE30974}" type="datetime1">
              <a:rPr lang="en-US" smtClean="0">
                <a:solidFill>
                  <a:prstClr val="black">
                    <a:tint val="75000"/>
                  </a:prstClr>
                </a:solidFill>
              </a:r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 Mersey Care NHS Foundation Trust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CCE673-5009-B241-A93B-0EFA06793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1200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9144000" cy="68580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rPr/>
              <a:pPr/>
              <a:t>‹#›</a:t>
            </a:fld>
            <a:endParaRPr/>
          </a:p>
        </p:txBody>
      </p:sp>
    </p:spTree>
    <p:extLst>
      <p:ext uri="{BB962C8B-B14F-4D97-AF65-F5344CB8AC3E}">
        <p14:creationId xmlns:p14="http://schemas.microsoft.com/office/powerpoint/2010/main" val="3288810840"/>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457732" y="1816102"/>
            <a:ext cx="26406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459580" y="1134622"/>
            <a:ext cx="8227220"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3256668" y="1816102"/>
            <a:ext cx="543013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151313" y="-141163"/>
            <a:ext cx="9439923"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3" name="Text Placeholder 6"/>
          <p:cNvSpPr>
            <a:spLocks noGrp="1"/>
          </p:cNvSpPr>
          <p:nvPr>
            <p:ph type="body" sz="quarter" idx="14"/>
          </p:nvPr>
        </p:nvSpPr>
        <p:spPr>
          <a:xfrm>
            <a:off x="458788" y="6399212"/>
            <a:ext cx="5438508"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69097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9296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5695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88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906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4588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3216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AA243F-8EFC-49A3-9F59-FB6D6A2EE14E}"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2799875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4108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7385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9519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090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E1F9-2D44-4BFB-B408-FC5D3539FC6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211A638-6DD7-458B-8785-448446B64F3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6FFECB-1218-4E19-920C-8808C6A7C242}"/>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5" name="Footer Placeholder 4">
            <a:extLst>
              <a:ext uri="{FF2B5EF4-FFF2-40B4-BE49-F238E27FC236}">
                <a16:creationId xmlns:a16="http://schemas.microsoft.com/office/drawing/2014/main" id="{CC93EDF7-CD99-425A-8A50-68268A2B33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C310CC-D7BB-4E0E-B038-E394AB0A959B}"/>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1212876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C544B-CD6F-4EE2-8F0A-2F357CC9B0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DD7945-C78E-4005-8425-AF0DAEDF18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B8E996-DFDA-4039-98DE-58215BA34B44}"/>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5" name="Footer Placeholder 4">
            <a:extLst>
              <a:ext uri="{FF2B5EF4-FFF2-40B4-BE49-F238E27FC236}">
                <a16:creationId xmlns:a16="http://schemas.microsoft.com/office/drawing/2014/main" id="{C9A8E316-9ECA-4167-BD7D-C3463C28F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1C06C-6418-4202-9CA5-09EB4641095D}"/>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2493841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9E67-D526-4F37-BA50-766185525C6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43A497-8A61-4A8A-AE9D-9FF65EAFDFD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A52960-BE1C-42CD-9922-2E430F4D0E35}"/>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5" name="Footer Placeholder 4">
            <a:extLst>
              <a:ext uri="{FF2B5EF4-FFF2-40B4-BE49-F238E27FC236}">
                <a16:creationId xmlns:a16="http://schemas.microsoft.com/office/drawing/2014/main" id="{734338E6-9503-4760-A72C-7B021F2567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48DE19-79F4-4A6F-B647-EE97E5164FD0}"/>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2665859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EA2D-EBD6-4AE0-B628-5BC96CB283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C697D4-82A3-47FB-BB57-2F5BB40094BD}"/>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2D665C-7790-4D18-85BA-20C1CA02E2A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178109-4CD4-488E-BF4C-C9465906EAF0}"/>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6" name="Footer Placeholder 5">
            <a:extLst>
              <a:ext uri="{FF2B5EF4-FFF2-40B4-BE49-F238E27FC236}">
                <a16:creationId xmlns:a16="http://schemas.microsoft.com/office/drawing/2014/main" id="{544E0608-E72A-43DF-8AA9-A2F2C04E05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6EDB1D-EA74-476F-B85C-D8CA0DF0C76F}"/>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2837747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4B77-50CC-4876-AE8D-54502759108D}"/>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CBE195-AC91-47F0-935F-22587199E61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BF25BD7-4742-42CC-9971-BEC69EDC11E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8B1134-E936-4B80-925C-9AC3793C28D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35975D6-D0F0-4378-A09C-45A4D7E7E74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5863AB-D74D-4EEF-B88B-63013981F251}"/>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8" name="Footer Placeholder 7">
            <a:extLst>
              <a:ext uri="{FF2B5EF4-FFF2-40B4-BE49-F238E27FC236}">
                <a16:creationId xmlns:a16="http://schemas.microsoft.com/office/drawing/2014/main" id="{7FD9E7C9-8A05-4B20-A28A-7CFBEE8C4B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DF9B97-31FE-4D22-BB70-26F47B8A847E}"/>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521924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DA12-49C2-4BB0-9EC3-CD45F29C92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2E2E0A-DFB7-4841-A238-CC84523C5CA7}"/>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4" name="Footer Placeholder 3">
            <a:extLst>
              <a:ext uri="{FF2B5EF4-FFF2-40B4-BE49-F238E27FC236}">
                <a16:creationId xmlns:a16="http://schemas.microsoft.com/office/drawing/2014/main" id="{65257BA5-6B78-4E94-A5F1-34238E9C68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F4C2C2-00D2-47C1-8427-5E9428AC59CD}"/>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86014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AA243F-8EFC-49A3-9F59-FB6D6A2EE14E}"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2645775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17929C-7EFC-408E-9E5F-D15BEDA3019A}"/>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3" name="Footer Placeholder 2">
            <a:extLst>
              <a:ext uri="{FF2B5EF4-FFF2-40B4-BE49-F238E27FC236}">
                <a16:creationId xmlns:a16="http://schemas.microsoft.com/office/drawing/2014/main" id="{BFB6DFAE-000E-444F-A45B-63FD1CDB81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3B3B9C-9BA0-445C-89D2-D6924DD035E8}"/>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1175225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8CED-70F7-49A0-B4BA-7B0C6DFC94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888E1D-5573-423F-8056-2D6B7620206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1A22C1-3549-44D4-84DC-732CE8E0245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9703161-0763-4BAF-A6D8-3B629864E7C1}"/>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6" name="Footer Placeholder 5">
            <a:extLst>
              <a:ext uri="{FF2B5EF4-FFF2-40B4-BE49-F238E27FC236}">
                <a16:creationId xmlns:a16="http://schemas.microsoft.com/office/drawing/2014/main" id="{B7F122DF-01FE-4446-B79E-317C2B927A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D02037-0094-4A13-9EC9-7EE17F61E597}"/>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552662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5B79-BF2B-4673-9C45-DD8A94BB5D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44573A-D554-4651-AF9E-2BB45FEF2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DE586CC-A3E6-4238-B32B-6727C40AF5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EE6871C-530D-4E48-907F-F0C2B98B75E4}"/>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6" name="Footer Placeholder 5">
            <a:extLst>
              <a:ext uri="{FF2B5EF4-FFF2-40B4-BE49-F238E27FC236}">
                <a16:creationId xmlns:a16="http://schemas.microsoft.com/office/drawing/2014/main" id="{99DBE87E-9B2F-420F-94F1-D61AD3465E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E9AF1C-1DFF-4510-8DAA-85F725AFB639}"/>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3455665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5F22-6F6E-451F-8AD6-BD769C96E8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CBD64B-EA86-4215-8221-CD8C7E008E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6727D-83AC-4CB1-8363-548A252347F0}"/>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5" name="Footer Placeholder 4">
            <a:extLst>
              <a:ext uri="{FF2B5EF4-FFF2-40B4-BE49-F238E27FC236}">
                <a16:creationId xmlns:a16="http://schemas.microsoft.com/office/drawing/2014/main" id="{66DA4C01-6CA8-4492-8A96-8702F5C3F2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B49CC5-3D46-41F5-A523-D110C4BC718C}"/>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178695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AD39DE-3EF0-41B5-BE8F-C7F87D9E54E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C57BBB-557E-4E11-AAA9-F0A150E9554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917409-949C-4FE9-B594-25494AEA9C1E}"/>
              </a:ext>
            </a:extLst>
          </p:cNvPr>
          <p:cNvSpPr>
            <a:spLocks noGrp="1"/>
          </p:cNvSpPr>
          <p:nvPr>
            <p:ph type="dt" sz="half" idx="10"/>
          </p:nvPr>
        </p:nvSpPr>
        <p:spPr/>
        <p:txBody>
          <a:bodyPr/>
          <a:lstStyle/>
          <a:p>
            <a:fld id="{E86C64F9-D602-4581-A297-D9B75ECBB87E}" type="datetimeFigureOut">
              <a:rPr lang="en-GB" smtClean="0"/>
              <a:pPr/>
              <a:t>18/02/2020</a:t>
            </a:fld>
            <a:endParaRPr lang="en-GB"/>
          </a:p>
        </p:txBody>
      </p:sp>
      <p:sp>
        <p:nvSpPr>
          <p:cNvPr id="5" name="Footer Placeholder 4">
            <a:extLst>
              <a:ext uri="{FF2B5EF4-FFF2-40B4-BE49-F238E27FC236}">
                <a16:creationId xmlns:a16="http://schemas.microsoft.com/office/drawing/2014/main" id="{8CAD2212-7CA1-4852-AFFE-F59E9CDC98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BCD44-523F-4BBC-B53A-340679E6665E}"/>
              </a:ext>
            </a:extLst>
          </p:cNvPr>
          <p:cNvSpPr>
            <a:spLocks noGrp="1"/>
          </p:cNvSpPr>
          <p:nvPr>
            <p:ph type="sldNum" sz="quarter" idx="12"/>
          </p:nvPr>
        </p:nvSpPr>
        <p:spPr/>
        <p:txBody>
          <a:bodyPr/>
          <a:lstStyle/>
          <a:p>
            <a:fld id="{9578BA84-B43A-4AC2-A40E-A7E87B42CB94}" type="slidenum">
              <a:rPr lang="en-GB" smtClean="0"/>
              <a:pPr/>
              <a:t>‹#›</a:t>
            </a:fld>
            <a:endParaRPr lang="en-GB"/>
          </a:p>
        </p:txBody>
      </p:sp>
    </p:spTree>
    <p:extLst>
      <p:ext uri="{BB962C8B-B14F-4D97-AF65-F5344CB8AC3E}">
        <p14:creationId xmlns:p14="http://schemas.microsoft.com/office/powerpoint/2010/main" val="4015842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25566" y="1290032"/>
            <a:ext cx="7737674" cy="5131559"/>
          </a:xfrm>
          <a:prstGeom prst="rect">
            <a:avLst/>
          </a:prstGeo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457200" y="261499"/>
            <a:ext cx="8058150" cy="611649"/>
          </a:xfrm>
          <a:prstGeom prst="rect">
            <a:avLst/>
          </a:prstGeom>
        </p:spPr>
        <p:txBody>
          <a:bodyPr/>
          <a:lstStyle>
            <a:lvl1pPr>
              <a:defRPr sz="3200"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291315" y="6372540"/>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530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BC9C3-15A2-47E5-B646-ED5A4AAFC31D}" type="datetimeFigureOut">
              <a:rPr lang="en-GB" smtClean="0">
                <a:solidFill>
                  <a:prstClr val="black">
                    <a:tint val="75000"/>
                  </a:prstClr>
                </a:solidFill>
              </a:rPr>
              <a:pPr/>
              <a:t>18/02/2020</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E0AF782-7527-499C-AE80-C5D3D11EEC15}" type="slidenum">
              <a:rPr lang="en-GB" smtClean="0">
                <a:solidFill>
                  <a:prstClr val="black">
                    <a:tint val="75000"/>
                  </a:prstClr>
                </a:solidFill>
              </a:rPr>
              <a:pPr/>
              <a:t>‹#›</a:t>
            </a:fld>
            <a:endParaRPr lang="en-GB" dirty="0">
              <a:solidFill>
                <a:prstClr val="black">
                  <a:tint val="75000"/>
                </a:prstClr>
              </a:solidFill>
            </a:endParaRPr>
          </a:p>
        </p:txBody>
      </p:sp>
      <p:sp>
        <p:nvSpPr>
          <p:cNvPr id="5" name="Text Placeholder 2"/>
          <p:cNvSpPr txBox="1">
            <a:spLocks noGrp="1"/>
          </p:cNvSpPr>
          <p:nvPr>
            <p:ph idx="1"/>
          </p:nvPr>
        </p:nvSpPr>
        <p:spPr>
          <a:xfrm>
            <a:off x="457200" y="1600223"/>
            <a:ext cx="8229600" cy="4525959"/>
          </a:xfrm>
          <a:prstGeom prst="rect">
            <a:avLst/>
          </a:prstGeom>
          <a:noFill/>
          <a:ln>
            <a:noFill/>
          </a:ln>
        </p:spPr>
        <p:txBody>
          <a:bodyPr vert="horz" wrap="square" lIns="91440" tIns="45720" rIns="91440" bIns="45720" anchor="t" anchorCtr="0" compatLnSpc="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Box 6"/>
          <p:cNvSpPr txBox="1"/>
          <p:nvPr userDrawn="1"/>
        </p:nvSpPr>
        <p:spPr>
          <a:xfrm>
            <a:off x="419555" y="6516051"/>
            <a:ext cx="2276905" cy="276999"/>
          </a:xfrm>
          <a:prstGeom prst="rect">
            <a:avLst/>
          </a:prstGeom>
          <a:noFill/>
          <a:ln>
            <a:noFill/>
          </a:ln>
        </p:spPr>
        <p:txBody>
          <a:bodyPr vert="horz" wrap="none" lIns="68580" tIns="34290" rIns="68580" bIns="34290" anchor="t" anchorCtr="0" compatLnSpc="1">
            <a:spAutoFit/>
          </a:bodyPr>
          <a:lstStyle/>
          <a:p>
            <a:pPr>
              <a:defRPr sz="1800" b="0" i="0" u="none" strike="noStrike" kern="0" cap="none" spc="0" baseline="0">
                <a:solidFill>
                  <a:srgbClr val="000000"/>
                </a:solidFill>
                <a:uFillTx/>
              </a:defRPr>
            </a:pPr>
            <a:r>
              <a:rPr lang="en-GB" sz="1350" b="1" dirty="0">
                <a:solidFill>
                  <a:srgbClr val="147588"/>
                </a:solidFill>
              </a:rPr>
              <a:t>@HelenBevan #hamadquality</a:t>
            </a:r>
          </a:p>
        </p:txBody>
      </p:sp>
      <p:pic>
        <p:nvPicPr>
          <p:cNvPr id="7"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511" y="6516054"/>
            <a:ext cx="532729" cy="341949"/>
          </a:xfrm>
          <a:prstGeom prst="rect">
            <a:avLst/>
          </a:prstGeom>
          <a:noFill/>
          <a:ln>
            <a:noFill/>
          </a:ln>
        </p:spPr>
      </p:pic>
    </p:spTree>
    <p:extLst>
      <p:ext uri="{BB962C8B-B14F-4D97-AF65-F5344CB8AC3E}">
        <p14:creationId xmlns:p14="http://schemas.microsoft.com/office/powerpoint/2010/main" val="2862054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with Pictur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Slide Number Placeholder 2"/>
          <p:cNvSpPr>
            <a:spLocks noGrp="1"/>
          </p:cNvSpPr>
          <p:nvPr>
            <p:ph type="sldNum" sz="quarter" idx="4"/>
          </p:nvPr>
        </p:nvSpPr>
        <p:spPr>
          <a:xfrm>
            <a:off x="8229600" y="320676"/>
            <a:ext cx="552450" cy="365125"/>
          </a:xfrm>
          <a:prstGeom prst="rect">
            <a:avLst/>
          </a:prstGeom>
        </p:spPr>
        <p:txBody>
          <a:bodyPr/>
          <a:lstStyle>
            <a:lvl1pPr algn="r">
              <a:defRPr sz="900" b="1">
                <a:solidFill>
                  <a:schemeClr val="accent5"/>
                </a:solidFill>
                <a:latin typeface="Arial" pitchFamily="34" charset="0"/>
                <a:cs typeface="Arial" pitchFamily="34" charset="0"/>
              </a:defRPr>
            </a:lvl1pPr>
          </a:lstStyle>
          <a:p>
            <a:r>
              <a:rPr lang="en-US">
                <a:solidFill>
                  <a:srgbClr val="CDD4D9"/>
                </a:solidFill>
              </a:rPr>
              <a:t>P</a:t>
            </a:r>
            <a:fld id="{144970FF-6123-42CA-A003-B0DD987502E2}" type="slidenum">
              <a:rPr lang="en-US" smtClean="0">
                <a:solidFill>
                  <a:srgbClr val="8C9BA3"/>
                </a:solidFill>
              </a:rPr>
              <a:pPr/>
              <a:t>‹#›</a:t>
            </a:fld>
            <a:endParaRPr lang="en-US" dirty="0">
              <a:solidFill>
                <a:srgbClr val="8C9BA3"/>
              </a:solidFill>
            </a:endParaRPr>
          </a:p>
        </p:txBody>
      </p:sp>
      <p:pic>
        <p:nvPicPr>
          <p:cNvPr id="6" name="Picture 5" descr="IHI_Symbo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41224" y="6224159"/>
            <a:ext cx="438652" cy="432955"/>
          </a:xfrm>
          <a:prstGeom prst="rect">
            <a:avLst/>
          </a:prstGeom>
        </p:spPr>
      </p:pic>
      <p:sp>
        <p:nvSpPr>
          <p:cNvPr id="9" name="Picture Placeholder 8"/>
          <p:cNvSpPr>
            <a:spLocks noGrp="1"/>
          </p:cNvSpPr>
          <p:nvPr>
            <p:ph type="pic" sz="quarter" idx="10"/>
          </p:nvPr>
        </p:nvSpPr>
        <p:spPr>
          <a:xfrm>
            <a:off x="457200" y="838200"/>
            <a:ext cx="8229600" cy="5257800"/>
          </a:xfrm>
        </p:spPr>
        <p:txBody>
          <a:bodyPr/>
          <a:lstStyle>
            <a:lvl1pPr marL="0" indent="0">
              <a:spcBef>
                <a:spcPts val="0"/>
              </a:spcBef>
              <a:buFont typeface="Arial" pitchFamily="34" charset="0"/>
              <a:buNone/>
              <a:defRPr>
                <a:solidFill>
                  <a:schemeClr val="tx1"/>
                </a:solidFill>
              </a:defRPr>
            </a:lvl1pPr>
          </a:lstStyle>
          <a:p>
            <a:endParaRPr lang="en-US"/>
          </a:p>
        </p:txBody>
      </p:sp>
    </p:spTree>
    <p:extLst>
      <p:ext uri="{BB962C8B-B14F-4D97-AF65-F5344CB8AC3E}">
        <p14:creationId xmlns:p14="http://schemas.microsoft.com/office/powerpoint/2010/main" val="1028645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857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Heading &amp; Text">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nchor="ctr"/>
          <a:lstStyle>
            <a:lvl1pPr marL="0" indent="0" algn="ctr">
              <a:buSzTx/>
              <a:buNone/>
            </a:lvl1pPr>
            <a:lvl2pPr marL="0" indent="0" algn="ctr">
              <a:buSzTx/>
              <a:buNone/>
            </a:lvl2pPr>
            <a:lvl3pPr marL="0" indent="0" algn="ctr">
              <a:buSzTx/>
              <a:buNone/>
            </a:lvl3pPr>
            <a:lvl4pPr marL="0" indent="0" algn="ctr">
              <a:buSzTx/>
              <a:buNone/>
            </a:lvl4pPr>
            <a:lvl5pPr marL="0"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065187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AA243F-8EFC-49A3-9F59-FB6D6A2EE14E}" type="datetimeFigureOut">
              <a:rPr lang="en-GB" smtClean="0"/>
              <a:t>18/02/2020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1509528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Image &amp; Caption">
    <p:spTree>
      <p:nvGrpSpPr>
        <p:cNvPr id="1" name=""/>
        <p:cNvGrpSpPr/>
        <p:nvPr/>
      </p:nvGrpSpPr>
      <p:grpSpPr>
        <a:xfrm>
          <a:off x="0" y="0"/>
          <a:ext cx="0" cy="0"/>
          <a:chOff x="0" y="0"/>
          <a:chExt cx="0" cy="0"/>
        </a:xfrm>
      </p:grpSpPr>
      <p:sp>
        <p:nvSpPr>
          <p:cNvPr id="105" name="Saul_AlinskyAP660220130.jpg"/>
          <p:cNvSpPr>
            <a:spLocks noGrp="1"/>
          </p:cNvSpPr>
          <p:nvPr>
            <p:ph type="pic" idx="13"/>
          </p:nvPr>
        </p:nvSpPr>
        <p:spPr>
          <a:xfrm>
            <a:off x="450159" y="454624"/>
            <a:ext cx="8243776" cy="4358976"/>
          </a:xfrm>
          <a:prstGeom prst="rect">
            <a:avLst/>
          </a:prstGeom>
        </p:spPr>
        <p:txBody>
          <a:bodyPr lIns="91439" tIns="45719" rIns="91439" bIns="45719">
            <a:noAutofit/>
          </a:bodyPr>
          <a:lstStyle/>
          <a:p>
            <a:endParaRPr/>
          </a:p>
        </p:txBody>
      </p:sp>
      <p:sp>
        <p:nvSpPr>
          <p:cNvPr id="106" name="Title Text"/>
          <p:cNvSpPr txBox="1">
            <a:spLocks noGrp="1"/>
          </p:cNvSpPr>
          <p:nvPr>
            <p:ph type="title"/>
          </p:nvPr>
        </p:nvSpPr>
        <p:spPr>
          <a:xfrm>
            <a:off x="450159" y="5265468"/>
            <a:ext cx="8230894" cy="1139536"/>
          </a:xfrm>
          <a:prstGeom prst="rect">
            <a:avLst/>
          </a:prstGeom>
        </p:spPr>
        <p:txBody>
          <a:bodyPr/>
          <a:lstStyle>
            <a:lvl1pPr>
              <a:spcBef>
                <a:spcPts val="1898"/>
              </a:spcBef>
              <a:defRPr sz="1898" b="0"/>
            </a:lvl1p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4212987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381CF49-1011-4624-A90C-5AE08D1E69E5}" type="datetimeFigureOut">
              <a:rPr lang="en-GB" smtClean="0">
                <a:solidFill>
                  <a:prstClr val="black">
                    <a:tint val="75000"/>
                  </a:prstClr>
                </a:solidFill>
              </a:rPr>
              <a:pPr/>
              <a:t>18/02/2020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D39A951-99BC-452F-B47A-28363DE588DC}" type="slidenum">
              <a:rPr lang="en-GB" smtClean="0">
                <a:solidFill>
                  <a:prstClr val="black">
                    <a:tint val="75000"/>
                  </a:prstClr>
                </a:solidFill>
              </a:rPr>
              <a:pPr/>
              <a:t>‹#›</a:t>
            </a:fld>
            <a:endParaRPr lang="en-GB">
              <a:solidFill>
                <a:prstClr val="black">
                  <a:tint val="75000"/>
                </a:prstClr>
              </a:solidFill>
            </a:endParaRPr>
          </a:p>
        </p:txBody>
      </p:sp>
      <p:sp>
        <p:nvSpPr>
          <p:cNvPr id="6" name="Text Placeholder 2"/>
          <p:cNvSpPr>
            <a:spLocks noGrp="1"/>
          </p:cNvSpPr>
          <p:nvPr>
            <p:ph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6943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381CF49-1011-4624-A90C-5AE08D1E69E5}" type="datetimeFigureOut">
              <a:rPr lang="en-GB" smtClean="0">
                <a:solidFill>
                  <a:prstClr val="black">
                    <a:tint val="75000"/>
                  </a:prstClr>
                </a:solidFill>
              </a:rPr>
              <a:pPr/>
              <a:t>18/02/2020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D39A951-99BC-452F-B47A-28363DE588D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4405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124746"/>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83F144F-AA59-4F4E-B29E-850902291D04}" type="datetimeFigureOut">
              <a:rPr lang="en-GB" smtClean="0"/>
              <a:pPr/>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945C6C-5F1A-4610-B936-F4C19E81F6C7}" type="slidenum">
              <a:rPr lang="en-GB" smtClean="0"/>
              <a:pPr/>
              <a:t>‹#›</a:t>
            </a:fld>
            <a:endParaRPr lang="en-GB"/>
          </a:p>
        </p:txBody>
      </p:sp>
    </p:spTree>
    <p:extLst>
      <p:ext uri="{BB962C8B-B14F-4D97-AF65-F5344CB8AC3E}">
        <p14:creationId xmlns:p14="http://schemas.microsoft.com/office/powerpoint/2010/main" val="1078475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000" b="1">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4D86C0-FCD8-48FC-A800-5D2DBB9E072F}" type="datetimeFigureOut">
              <a:rPr lang="en-GB" smtClean="0"/>
              <a:pPr/>
              <a:t>18/02/2020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90B6FA9-D8C9-4B59-8065-77DEFE53DB03}" type="slidenum">
              <a:rPr lang="en-GB" smtClean="0"/>
              <a:pPr/>
              <a:t>‹#›</a:t>
            </a:fld>
            <a:endParaRPr lang="en-GB" dirty="0"/>
          </a:p>
        </p:txBody>
      </p:sp>
    </p:spTree>
    <p:extLst>
      <p:ext uri="{BB962C8B-B14F-4D97-AF65-F5344CB8AC3E}">
        <p14:creationId xmlns:p14="http://schemas.microsoft.com/office/powerpoint/2010/main" val="4067486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5565DC1-5922-4E47-B6CC-3ABE3558E942}" type="datetimeFigureOut">
              <a:rPr lang="en-GB" smtClean="0"/>
              <a:pPr/>
              <a:t>18/02/2020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3B6631-4E84-48B7-8CD5-46D3535E94EA}" type="slidenum">
              <a:rPr lang="en-GB" smtClean="0"/>
              <a:pPr/>
              <a:t>‹#›</a:t>
            </a:fld>
            <a:endParaRPr lang="en-GB"/>
          </a:p>
        </p:txBody>
      </p:sp>
    </p:spTree>
    <p:extLst>
      <p:ext uri="{BB962C8B-B14F-4D97-AF65-F5344CB8AC3E}">
        <p14:creationId xmlns:p14="http://schemas.microsoft.com/office/powerpoint/2010/main" val="474932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25168" y="2614666"/>
            <a:ext cx="4493664" cy="692626"/>
          </a:xfrm>
          <a:prstGeom prst="rect">
            <a:avLst/>
          </a:prstGeom>
        </p:spPr>
        <p:txBody>
          <a:bodyPr wrap="square" lIns="0" tIns="0" rIns="0" bIns="0">
            <a:spAutoFit/>
          </a:bodyPr>
          <a:lstStyle>
            <a:lvl1pPr>
              <a:defRPr sz="4501" b="0" i="0">
                <a:solidFill>
                  <a:schemeClr val="bg1"/>
                </a:solidFill>
                <a:latin typeface="Verdana"/>
                <a:cs typeface="Verdana"/>
              </a:defRPr>
            </a:lvl1pPr>
          </a:lstStyle>
          <a:p>
            <a:endParaRPr/>
          </a:p>
        </p:txBody>
      </p:sp>
      <p:sp>
        <p:nvSpPr>
          <p:cNvPr id="3" name="Holder 3"/>
          <p:cNvSpPr>
            <a:spLocks noGrp="1"/>
          </p:cNvSpPr>
          <p:nvPr>
            <p:ph type="subTitle" idx="4"/>
          </p:nvPr>
        </p:nvSpPr>
        <p:spPr>
          <a:xfrm>
            <a:off x="2487181" y="3484554"/>
            <a:ext cx="4169639" cy="369332"/>
          </a:xfrm>
          <a:prstGeom prst="rect">
            <a:avLst/>
          </a:prstGeom>
        </p:spPr>
        <p:txBody>
          <a:bodyPr wrap="square" lIns="0" tIns="0" rIns="0" bIns="0">
            <a:spAutoFit/>
          </a:bodyPr>
          <a:lstStyle>
            <a:lvl1pPr>
              <a:defRPr sz="2400" b="0" i="0">
                <a:solidFill>
                  <a:schemeClr val="bg1"/>
                </a:solidFill>
                <a:latin typeface="Verdana"/>
                <a:cs typeface="Verdana"/>
              </a:defRPr>
            </a:lvl1pPr>
          </a:lstStyle>
          <a:p>
            <a:endParaRPr/>
          </a:p>
        </p:txBody>
      </p:sp>
      <p:sp>
        <p:nvSpPr>
          <p:cNvPr id="4" name="Holder 4"/>
          <p:cNvSpPr>
            <a:spLocks noGrp="1"/>
          </p:cNvSpPr>
          <p:nvPr>
            <p:ph type="ftr" sz="quarter" idx="5"/>
          </p:nvPr>
        </p:nvSpPr>
        <p:spPr>
          <a:xfrm>
            <a:off x="3108960" y="6377940"/>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1" y="637794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2/18/2020</a:t>
            </a:fld>
            <a:endParaRPr lang="en-US">
              <a:solidFill>
                <a:prstClr val="black">
                  <a:tint val="75000"/>
                </a:prstClr>
              </a:solidFill>
            </a:endParaRPr>
          </a:p>
        </p:txBody>
      </p:sp>
      <p:sp>
        <p:nvSpPr>
          <p:cNvPr id="6" name="Holder 6"/>
          <p:cNvSpPr>
            <a:spLocks noGrp="1"/>
          </p:cNvSpPr>
          <p:nvPr>
            <p:ph type="sldNum" sz="quarter" idx="7"/>
          </p:nvPr>
        </p:nvSpPr>
        <p:spPr>
          <a:xfrm>
            <a:off x="6583681" y="6377940"/>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92931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6E38B-76F0-419E-9F48-36C7CD9F4D52}"/>
              </a:ext>
            </a:extLst>
          </p:cNvPr>
          <p:cNvSpPr>
            <a:spLocks noGrp="1"/>
          </p:cNvSpPr>
          <p:nvPr>
            <p:ph type="dt" sz="half" idx="10"/>
          </p:nvPr>
        </p:nvSpPr>
        <p:spPr/>
        <p:txBody>
          <a:bodyPr/>
          <a:lstStyle/>
          <a:p>
            <a:fld id="{D8A218EC-577C-4007-8F52-BDA9FE315B71}" type="datetimeFigureOut">
              <a:rPr lang="en-GB" smtClean="0"/>
              <a:pPr/>
              <a:t>18/02/2020</a:t>
            </a:fld>
            <a:endParaRPr lang="en-GB"/>
          </a:p>
        </p:txBody>
      </p:sp>
      <p:sp>
        <p:nvSpPr>
          <p:cNvPr id="3" name="Footer Placeholder 2">
            <a:extLst>
              <a:ext uri="{FF2B5EF4-FFF2-40B4-BE49-F238E27FC236}">
                <a16:creationId xmlns:a16="http://schemas.microsoft.com/office/drawing/2014/main" id="{86519FE3-EC35-4B97-A9A7-B0A1CEA187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940C7D-091F-49C3-94DA-24F70065BBCD}"/>
              </a:ext>
            </a:extLst>
          </p:cNvPr>
          <p:cNvSpPr>
            <a:spLocks noGrp="1"/>
          </p:cNvSpPr>
          <p:nvPr>
            <p:ph type="sldNum" sz="quarter" idx="12"/>
          </p:nvPr>
        </p:nvSpPr>
        <p:spPr/>
        <p:txBody>
          <a:bodyPr/>
          <a:lstStyle/>
          <a:p>
            <a:fld id="{7F68FC8C-F4B5-4788-A2CF-DBF843F02659}" type="slidenum">
              <a:rPr lang="en-GB" smtClean="0"/>
              <a:pPr/>
              <a:t>‹#›</a:t>
            </a:fld>
            <a:endParaRPr lang="en-GB"/>
          </a:p>
        </p:txBody>
      </p:sp>
    </p:spTree>
    <p:extLst>
      <p:ext uri="{BB962C8B-B14F-4D97-AF65-F5344CB8AC3E}">
        <p14:creationId xmlns:p14="http://schemas.microsoft.com/office/powerpoint/2010/main" val="158577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501BB6C-ACCC-48F9-BAF4-F3D6C39C768D}"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3084903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01BB6C-ACCC-48F9-BAF4-F3D6C39C768D}"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39207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AA243F-8EFC-49A3-9F59-FB6D6A2EE14E}" type="datetimeFigureOut">
              <a:rPr lang="en-GB" smtClean="0"/>
              <a:t>18/02/2020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2588147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1BB6C-ACCC-48F9-BAF4-F3D6C39C768D}"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39642813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501BB6C-ACCC-48F9-BAF4-F3D6C39C768D}" type="datetimeFigureOut">
              <a:rPr lang="en-GB" smtClean="0"/>
              <a:t>18/02/2020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39168872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501BB6C-ACCC-48F9-BAF4-F3D6C39C768D}" type="datetimeFigureOut">
              <a:rPr lang="en-GB" smtClean="0"/>
              <a:t>18/02/2020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337750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501BB6C-ACCC-48F9-BAF4-F3D6C39C768D}" type="datetimeFigureOut">
              <a:rPr lang="en-GB" smtClean="0"/>
              <a:t>18/02/2020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1618756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1BB6C-ACCC-48F9-BAF4-F3D6C39C768D}" type="datetimeFigureOut">
              <a:rPr lang="en-GB" smtClean="0"/>
              <a:t>18/02/2020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2827231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01BB6C-ACCC-48F9-BAF4-F3D6C39C768D}" type="datetimeFigureOut">
              <a:rPr lang="en-GB" smtClean="0"/>
              <a:t>18/02/2020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887808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01BB6C-ACCC-48F9-BAF4-F3D6C39C768D}" type="datetimeFigureOut">
              <a:rPr lang="en-GB" smtClean="0"/>
              <a:t>18/02/2020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1893108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01BB6C-ACCC-48F9-BAF4-F3D6C39C768D}"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159623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01BB6C-ACCC-48F9-BAF4-F3D6C39C768D}" type="datetimeFigureOut">
              <a:rPr lang="en-GB" smtClean="0"/>
              <a:t>18/02/2020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1FB8BA-8922-47A4-A41D-7B0CF31013BD}" type="slidenum">
              <a:rPr lang="en-GB" smtClean="0"/>
              <a:t>‹#›</a:t>
            </a:fld>
            <a:endParaRPr lang="en-GB"/>
          </a:p>
        </p:txBody>
      </p:sp>
    </p:spTree>
    <p:extLst>
      <p:ext uri="{BB962C8B-B14F-4D97-AF65-F5344CB8AC3E}">
        <p14:creationId xmlns:p14="http://schemas.microsoft.com/office/powerpoint/2010/main" val="969969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457203" y="1680295"/>
            <a:ext cx="7841707" cy="3950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50236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AA243F-8EFC-49A3-9F59-FB6D6A2EE14E}" type="datetimeFigureOut">
              <a:rPr lang="en-GB" smtClean="0"/>
              <a:t>18/02/2020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951288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4200"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0232" y="188640"/>
            <a:ext cx="2254426" cy="814362"/>
          </a:xfrm>
          <a:prstGeom prst="rect">
            <a:avLst/>
          </a:prstGeom>
        </p:spPr>
      </p:pic>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t="1" b="6070"/>
          <a:stretch/>
        </p:blipFill>
        <p:spPr>
          <a:xfrm>
            <a:off x="7144" y="6434317"/>
            <a:ext cx="9106672" cy="423683"/>
          </a:xfrm>
          <a:prstGeom prst="rect">
            <a:avLst/>
          </a:prstGeom>
        </p:spPr>
      </p:pic>
    </p:spTree>
    <p:extLst>
      <p:ext uri="{BB962C8B-B14F-4D97-AF65-F5344CB8AC3E}">
        <p14:creationId xmlns:p14="http://schemas.microsoft.com/office/powerpoint/2010/main" val="1872197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915000" cy="562074"/>
          </a:xfrm>
          <a:prstGeom prst="rect">
            <a:avLst/>
          </a:prstGeom>
        </p:spPr>
        <p:txBody>
          <a:bodyPr/>
          <a:lstStyle>
            <a:lvl1pPr algn="l">
              <a:defRPr sz="3000"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buClr>
                <a:srgbClr val="005EB8"/>
              </a:buClr>
              <a:defRPr sz="2800">
                <a:latin typeface="Arial" panose="020B0604020202020204" pitchFamily="34" charset="0"/>
                <a:cs typeface="Arial" panose="020B0604020202020204" pitchFamily="34" charset="0"/>
              </a:defRPr>
            </a:lvl1pPr>
            <a:lvl2pPr>
              <a:buClr>
                <a:srgbClr val="005EB8"/>
              </a:buClr>
              <a:defRPr sz="2400">
                <a:latin typeface="Arial" panose="020B0604020202020204" pitchFamily="34" charset="0"/>
                <a:cs typeface="Arial" panose="020B0604020202020204" pitchFamily="34" charset="0"/>
              </a:defRPr>
            </a:lvl2pPr>
            <a:lvl3pPr>
              <a:buClr>
                <a:srgbClr val="425563"/>
              </a:buClr>
              <a:defRPr sz="2000">
                <a:latin typeface="Arial" panose="020B0604020202020204" pitchFamily="34" charset="0"/>
                <a:cs typeface="Arial" panose="020B0604020202020204" pitchFamily="34" charset="0"/>
              </a:defRPr>
            </a:lvl3pPr>
            <a:lvl4pPr>
              <a:buClr>
                <a:srgbClr val="425563"/>
              </a:buClr>
              <a:defRPr sz="1800">
                <a:latin typeface="Arial" panose="020B0604020202020204" pitchFamily="34" charset="0"/>
                <a:cs typeface="Arial" panose="020B0604020202020204" pitchFamily="34" charset="0"/>
              </a:defRPr>
            </a:lvl4pPr>
            <a:lvl5pPr>
              <a:buClr>
                <a:srgbClr val="425563"/>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0232" y="188640"/>
            <a:ext cx="2254426" cy="814362"/>
          </a:xfrm>
          <a:prstGeom prst="rect">
            <a:avLst/>
          </a:prstGeom>
        </p:spPr>
      </p:pic>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t="1" b="6070"/>
          <a:stretch/>
        </p:blipFill>
        <p:spPr>
          <a:xfrm>
            <a:off x="7144" y="6434317"/>
            <a:ext cx="9106672" cy="423683"/>
          </a:xfrm>
          <a:prstGeom prst="rect">
            <a:avLst/>
          </a:prstGeom>
        </p:spPr>
      </p:pic>
    </p:spTree>
    <p:extLst>
      <p:ext uri="{BB962C8B-B14F-4D97-AF65-F5344CB8AC3E}">
        <p14:creationId xmlns:p14="http://schemas.microsoft.com/office/powerpoint/2010/main" val="3755845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buClr>
                <a:srgbClr val="005EB8"/>
              </a:buClr>
              <a:defRPr sz="2800">
                <a:latin typeface="Arial" panose="020B0604020202020204" pitchFamily="34" charset="0"/>
                <a:cs typeface="Arial" panose="020B0604020202020204" pitchFamily="34" charset="0"/>
              </a:defRPr>
            </a:lvl1pPr>
            <a:lvl2pPr>
              <a:buClr>
                <a:srgbClr val="005EB8"/>
              </a:buClr>
              <a:defRPr sz="2400">
                <a:latin typeface="Arial" panose="020B0604020202020204" pitchFamily="34" charset="0"/>
                <a:cs typeface="Arial" panose="020B0604020202020204" pitchFamily="34" charset="0"/>
              </a:defRPr>
            </a:lvl2pPr>
            <a:lvl3pPr>
              <a:buClr>
                <a:srgbClr val="425563"/>
              </a:buClr>
              <a:defRPr sz="2000">
                <a:latin typeface="Arial" panose="020B0604020202020204" pitchFamily="34" charset="0"/>
                <a:cs typeface="Arial" panose="020B0604020202020204" pitchFamily="34" charset="0"/>
              </a:defRPr>
            </a:lvl3pPr>
            <a:lvl4pPr>
              <a:buClr>
                <a:srgbClr val="425563"/>
              </a:buCl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Clr>
                <a:srgbClr val="005EB8"/>
              </a:buClr>
              <a:defRPr sz="2800">
                <a:latin typeface="Arial" panose="020B0604020202020204" pitchFamily="34" charset="0"/>
                <a:cs typeface="Arial" panose="020B0604020202020204" pitchFamily="34" charset="0"/>
              </a:defRPr>
            </a:lvl1pPr>
            <a:lvl2pPr>
              <a:buClr>
                <a:srgbClr val="005EB8"/>
              </a:buClr>
              <a:defRPr sz="2400">
                <a:latin typeface="Arial" panose="020B0604020202020204" pitchFamily="34" charset="0"/>
                <a:cs typeface="Arial" panose="020B0604020202020204" pitchFamily="34" charset="0"/>
              </a:defRPr>
            </a:lvl2pPr>
            <a:lvl3pPr>
              <a:buClr>
                <a:srgbClr val="425563"/>
              </a:buClr>
              <a:defRPr sz="2000">
                <a:latin typeface="Arial" panose="020B0604020202020204" pitchFamily="34" charset="0"/>
                <a:cs typeface="Arial" panose="020B0604020202020204" pitchFamily="34" charset="0"/>
              </a:defRPr>
            </a:lvl3pPr>
            <a:lvl4pPr>
              <a:buClr>
                <a:srgbClr val="425563"/>
              </a:buClr>
              <a:defRPr sz="1800">
                <a:latin typeface="Arial" panose="020B0604020202020204" pitchFamily="34" charset="0"/>
                <a:cs typeface="Arial" panose="020B0604020202020204" pitchFamily="34" charset="0"/>
              </a:defRPr>
            </a:lvl4pPr>
            <a:lvl5pPr>
              <a:buClr>
                <a:srgbClr val="425563"/>
              </a:buCl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0232" y="188640"/>
            <a:ext cx="2254426" cy="814362"/>
          </a:xfrm>
          <a:prstGeom prst="rect">
            <a:avLst/>
          </a:prstGeom>
        </p:spPr>
      </p:pic>
      <p:sp>
        <p:nvSpPr>
          <p:cNvPr id="10" name="Title 1"/>
          <p:cNvSpPr>
            <a:spLocks noGrp="1"/>
          </p:cNvSpPr>
          <p:nvPr>
            <p:ph type="title"/>
          </p:nvPr>
        </p:nvSpPr>
        <p:spPr>
          <a:xfrm>
            <a:off x="457200" y="404664"/>
            <a:ext cx="5915000" cy="562074"/>
          </a:xfrm>
          <a:prstGeom prst="rect">
            <a:avLst/>
          </a:prstGeom>
        </p:spPr>
        <p:txBody>
          <a:bodyPr/>
          <a:lstStyle>
            <a:lvl1pPr algn="l">
              <a:defRPr sz="3000"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t="1" b="6070"/>
          <a:stretch/>
        </p:blipFill>
        <p:spPr>
          <a:xfrm>
            <a:off x="7144" y="6434317"/>
            <a:ext cx="9106672" cy="423683"/>
          </a:xfrm>
          <a:prstGeom prst="rect">
            <a:avLst/>
          </a:prstGeom>
        </p:spPr>
      </p:pic>
    </p:spTree>
    <p:extLst>
      <p:ext uri="{BB962C8B-B14F-4D97-AF65-F5344CB8AC3E}">
        <p14:creationId xmlns:p14="http://schemas.microsoft.com/office/powerpoint/2010/main" val="14998191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0232" y="188640"/>
            <a:ext cx="2254426" cy="814362"/>
          </a:xfrm>
          <a:prstGeom prst="rect">
            <a:avLst/>
          </a:prstGeom>
        </p:spPr>
      </p:pic>
      <p:sp>
        <p:nvSpPr>
          <p:cNvPr id="7" name="Title 1"/>
          <p:cNvSpPr>
            <a:spLocks noGrp="1"/>
          </p:cNvSpPr>
          <p:nvPr>
            <p:ph type="ctrTitle"/>
          </p:nvPr>
        </p:nvSpPr>
        <p:spPr>
          <a:xfrm>
            <a:off x="685800" y="2130425"/>
            <a:ext cx="7772400" cy="1470025"/>
          </a:xfrm>
          <a:prstGeom prst="rect">
            <a:avLst/>
          </a:prstGeom>
        </p:spPr>
        <p:txBody>
          <a:bodyPr/>
          <a:lstStyle>
            <a:lvl1pPr>
              <a:defRPr b="1">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t="1" b="6070"/>
          <a:stretch/>
        </p:blipFill>
        <p:spPr>
          <a:xfrm>
            <a:off x="7144" y="6434317"/>
            <a:ext cx="9106672" cy="423683"/>
          </a:xfrm>
          <a:prstGeom prst="rect">
            <a:avLst/>
          </a:prstGeom>
        </p:spPr>
      </p:pic>
    </p:spTree>
    <p:extLst>
      <p:ext uri="{BB962C8B-B14F-4D97-AF65-F5344CB8AC3E}">
        <p14:creationId xmlns:p14="http://schemas.microsoft.com/office/powerpoint/2010/main" val="1281376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r="3900"/>
          <a:stretch/>
        </p:blipFill>
        <p:spPr>
          <a:xfrm>
            <a:off x="2389" y="6016"/>
            <a:ext cx="9141611" cy="6851983"/>
          </a:xfrm>
          <a:prstGeom prst="rect">
            <a:avLst/>
          </a:prstGeom>
        </p:spPr>
      </p:pic>
      <p:sp>
        <p:nvSpPr>
          <p:cNvPr id="7" name="Text Placeholder 7"/>
          <p:cNvSpPr>
            <a:spLocks noGrp="1"/>
          </p:cNvSpPr>
          <p:nvPr>
            <p:ph type="body" sz="quarter" idx="10" hasCustomPrompt="1"/>
          </p:nvPr>
        </p:nvSpPr>
        <p:spPr>
          <a:xfrm>
            <a:off x="4932040" y="2996952"/>
            <a:ext cx="3744416" cy="2592288"/>
          </a:xfrm>
          <a:prstGeom prst="rect">
            <a:avLst/>
          </a:prstGeom>
        </p:spPr>
        <p:txBody>
          <a:bodyPr/>
          <a:lstStyle>
            <a:lvl1pPr marL="0" indent="0" algn="ctr">
              <a:buNone/>
              <a:defRPr sz="3000" b="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Presentation Title</a:t>
            </a:r>
          </a:p>
        </p:txBody>
      </p:sp>
      <p:sp>
        <p:nvSpPr>
          <p:cNvPr id="8" name="Text Placeholder 7"/>
          <p:cNvSpPr>
            <a:spLocks noGrp="1"/>
          </p:cNvSpPr>
          <p:nvPr>
            <p:ph type="body" sz="quarter" idx="11" hasCustomPrompt="1"/>
          </p:nvPr>
        </p:nvSpPr>
        <p:spPr>
          <a:xfrm>
            <a:off x="4932040" y="5805264"/>
            <a:ext cx="3744416" cy="648072"/>
          </a:xfrm>
          <a:prstGeom prst="rect">
            <a:avLst/>
          </a:prstGeom>
        </p:spPr>
        <p:txBody>
          <a:bodyPr/>
          <a:lstStyle>
            <a:lvl1pPr marL="0" indent="0" algn="ctr">
              <a:buNone/>
              <a:defRPr sz="1800" b="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presenter and date if applicable</a:t>
            </a:r>
          </a:p>
        </p:txBody>
      </p:sp>
    </p:spTree>
    <p:extLst>
      <p:ext uri="{BB962C8B-B14F-4D97-AF65-F5344CB8AC3E}">
        <p14:creationId xmlns:p14="http://schemas.microsoft.com/office/powerpoint/2010/main" val="3437885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10" name="Picture 9" descr="1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3464" y="0"/>
            <a:ext cx="7302218" cy="6858000"/>
          </a:xfrm>
          <a:prstGeom prst="rect">
            <a:avLst/>
          </a:prstGeom>
        </p:spPr>
      </p:pic>
      <p:sp>
        <p:nvSpPr>
          <p:cNvPr id="6" name="Rectangle 4"/>
          <p:cNvSpPr/>
          <p:nvPr userDrawn="1"/>
        </p:nvSpPr>
        <p:spPr>
          <a:xfrm>
            <a:off x="0" y="0"/>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4473803"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1293595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pic>
        <p:nvPicPr>
          <p:cNvPr id="10" name="Picture 9" descr="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39854308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C">
    <p:spTree>
      <p:nvGrpSpPr>
        <p:cNvPr id="1" name=""/>
        <p:cNvGrpSpPr/>
        <p:nvPr/>
      </p:nvGrpSpPr>
      <p:grpSpPr>
        <a:xfrm>
          <a:off x="0" y="0"/>
          <a:ext cx="0" cy="0"/>
          <a:chOff x="0" y="0"/>
          <a:chExt cx="0" cy="0"/>
        </a:xfrm>
      </p:grpSpPr>
      <p:pic>
        <p:nvPicPr>
          <p:cNvPr id="3" name="Picture 2" descr="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sp>
        <p:nvSpPr>
          <p:cNvPr id="6" name="Rectangle 4"/>
          <p:cNvSpPr/>
          <p:nvPr userDrawn="1"/>
        </p:nvSpPr>
        <p:spPr>
          <a:xfrm>
            <a:off x="0" y="0"/>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4473803"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2831088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2D">
    <p:spTree>
      <p:nvGrpSpPr>
        <p:cNvPr id="1" name=""/>
        <p:cNvGrpSpPr/>
        <p:nvPr/>
      </p:nvGrpSpPr>
      <p:grpSpPr>
        <a:xfrm>
          <a:off x="0" y="0"/>
          <a:ext cx="0" cy="0"/>
          <a:chOff x="0" y="0"/>
          <a:chExt cx="0" cy="0"/>
        </a:xfrm>
      </p:grpSpPr>
      <p:pic>
        <p:nvPicPr>
          <p:cNvPr id="2" name="Picture 1" descr="1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5570099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E">
    <p:spTree>
      <p:nvGrpSpPr>
        <p:cNvPr id="1" name=""/>
        <p:cNvGrpSpPr/>
        <p:nvPr/>
      </p:nvGrpSpPr>
      <p:grpSpPr>
        <a:xfrm>
          <a:off x="0" y="0"/>
          <a:ext cx="0" cy="0"/>
          <a:chOff x="0" y="0"/>
          <a:chExt cx="0" cy="0"/>
        </a:xfrm>
      </p:grpSpPr>
      <p:pic>
        <p:nvPicPr>
          <p:cNvPr id="3" name="Picture 2" descr="1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sp>
        <p:nvSpPr>
          <p:cNvPr id="6" name="Rectangle 4"/>
          <p:cNvSpPr/>
          <p:nvPr userDrawn="1"/>
        </p:nvSpPr>
        <p:spPr>
          <a:xfrm>
            <a:off x="0" y="0"/>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4473803"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352141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A243F-8EFC-49A3-9F59-FB6D6A2EE14E}" type="datetimeFigureOut">
              <a:rPr lang="en-GB" smtClean="0"/>
              <a:t>18/02/2020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196727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F">
    <p:spTree>
      <p:nvGrpSpPr>
        <p:cNvPr id="1" name=""/>
        <p:cNvGrpSpPr/>
        <p:nvPr/>
      </p:nvGrpSpPr>
      <p:grpSpPr>
        <a:xfrm>
          <a:off x="0" y="0"/>
          <a:ext cx="0" cy="0"/>
          <a:chOff x="0" y="0"/>
          <a:chExt cx="0" cy="0"/>
        </a:xfrm>
      </p:grpSpPr>
      <p:pic>
        <p:nvPicPr>
          <p:cNvPr id="3" name="Picture 2" descr="1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sp>
        <p:nvSpPr>
          <p:cNvPr id="6" name="Rectangle 4"/>
          <p:cNvSpPr/>
          <p:nvPr userDrawn="1"/>
        </p:nvSpPr>
        <p:spPr>
          <a:xfrm>
            <a:off x="0" y="1"/>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4473803"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21870166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2G">
    <p:spTree>
      <p:nvGrpSpPr>
        <p:cNvPr id="1" name=""/>
        <p:cNvGrpSpPr/>
        <p:nvPr/>
      </p:nvGrpSpPr>
      <p:grpSpPr>
        <a:xfrm>
          <a:off x="0" y="0"/>
          <a:ext cx="0" cy="0"/>
          <a:chOff x="0" y="0"/>
          <a:chExt cx="0" cy="0"/>
        </a:xfrm>
      </p:grpSpPr>
      <p:pic>
        <p:nvPicPr>
          <p:cNvPr id="3" name="Picture 2" descr="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1717435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2H">
    <p:spTree>
      <p:nvGrpSpPr>
        <p:cNvPr id="1" name=""/>
        <p:cNvGrpSpPr/>
        <p:nvPr/>
      </p:nvGrpSpPr>
      <p:grpSpPr>
        <a:xfrm>
          <a:off x="0" y="0"/>
          <a:ext cx="0" cy="0"/>
          <a:chOff x="0" y="0"/>
          <a:chExt cx="0" cy="0"/>
        </a:xfrm>
      </p:grpSpPr>
      <p:pic>
        <p:nvPicPr>
          <p:cNvPr id="2" name="Picture 1" descr="18.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1880218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2I">
    <p:spTree>
      <p:nvGrpSpPr>
        <p:cNvPr id="1" name=""/>
        <p:cNvGrpSpPr/>
        <p:nvPr/>
      </p:nvGrpSpPr>
      <p:grpSpPr>
        <a:xfrm>
          <a:off x="0" y="0"/>
          <a:ext cx="0" cy="0"/>
          <a:chOff x="0" y="0"/>
          <a:chExt cx="0" cy="0"/>
        </a:xfrm>
      </p:grpSpPr>
      <p:pic>
        <p:nvPicPr>
          <p:cNvPr id="3" name="Picture 2" descr="aca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42094436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2J">
    <p:spTree>
      <p:nvGrpSpPr>
        <p:cNvPr id="1" name=""/>
        <p:cNvGrpSpPr/>
        <p:nvPr/>
      </p:nvGrpSpPr>
      <p:grpSpPr>
        <a:xfrm>
          <a:off x="0" y="0"/>
          <a:ext cx="0" cy="0"/>
          <a:chOff x="0" y="0"/>
          <a:chExt cx="0" cy="0"/>
        </a:xfrm>
      </p:grpSpPr>
      <p:pic>
        <p:nvPicPr>
          <p:cNvPr id="4" name="Picture 3" descr="aca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sp>
        <p:nvSpPr>
          <p:cNvPr id="10" name="Rectangle 4"/>
          <p:cNvSpPr/>
          <p:nvPr userDrawn="1"/>
        </p:nvSpPr>
        <p:spPr>
          <a:xfrm>
            <a:off x="0" y="1"/>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2504599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2K">
    <p:spTree>
      <p:nvGrpSpPr>
        <p:cNvPr id="1" name=""/>
        <p:cNvGrpSpPr/>
        <p:nvPr/>
      </p:nvGrpSpPr>
      <p:grpSpPr>
        <a:xfrm>
          <a:off x="0" y="0"/>
          <a:ext cx="0" cy="0"/>
          <a:chOff x="0" y="0"/>
          <a:chExt cx="0" cy="0"/>
        </a:xfrm>
      </p:grpSpPr>
      <p:pic>
        <p:nvPicPr>
          <p:cNvPr id="3" name="Picture 2" descr="acas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3362614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2L">
    <p:spTree>
      <p:nvGrpSpPr>
        <p:cNvPr id="1" name=""/>
        <p:cNvGrpSpPr/>
        <p:nvPr/>
      </p:nvGrpSpPr>
      <p:grpSpPr>
        <a:xfrm>
          <a:off x="0" y="0"/>
          <a:ext cx="0" cy="0"/>
          <a:chOff x="0" y="0"/>
          <a:chExt cx="0" cy="0"/>
        </a:xfrm>
      </p:grpSpPr>
      <p:pic>
        <p:nvPicPr>
          <p:cNvPr id="3" name="Picture 2" descr="acas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sp>
        <p:nvSpPr>
          <p:cNvPr id="10" name="Rectangle 4"/>
          <p:cNvSpPr/>
          <p:nvPr userDrawn="1"/>
        </p:nvSpPr>
        <p:spPr>
          <a:xfrm>
            <a:off x="0" y="1"/>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3375468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2M">
    <p:spTree>
      <p:nvGrpSpPr>
        <p:cNvPr id="1" name=""/>
        <p:cNvGrpSpPr/>
        <p:nvPr/>
      </p:nvGrpSpPr>
      <p:grpSpPr>
        <a:xfrm>
          <a:off x="0" y="0"/>
          <a:ext cx="0" cy="0"/>
          <a:chOff x="0" y="0"/>
          <a:chExt cx="0" cy="0"/>
        </a:xfrm>
      </p:grpSpPr>
      <p:pic>
        <p:nvPicPr>
          <p:cNvPr id="3" name="Picture 2" descr="acas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2767638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2N">
    <p:spTree>
      <p:nvGrpSpPr>
        <p:cNvPr id="1" name=""/>
        <p:cNvGrpSpPr/>
        <p:nvPr/>
      </p:nvGrpSpPr>
      <p:grpSpPr>
        <a:xfrm>
          <a:off x="0" y="0"/>
          <a:ext cx="0" cy="0"/>
          <a:chOff x="0" y="0"/>
          <a:chExt cx="0" cy="0"/>
        </a:xfrm>
      </p:grpSpPr>
      <p:pic>
        <p:nvPicPr>
          <p:cNvPr id="4" name="Picture 3" descr="acas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sp>
        <p:nvSpPr>
          <p:cNvPr id="10" name="Rectangle 4"/>
          <p:cNvSpPr/>
          <p:nvPr userDrawn="1"/>
        </p:nvSpPr>
        <p:spPr>
          <a:xfrm>
            <a:off x="0" y="1"/>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3324113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2O">
    <p:spTree>
      <p:nvGrpSpPr>
        <p:cNvPr id="1" name=""/>
        <p:cNvGrpSpPr/>
        <p:nvPr/>
      </p:nvGrpSpPr>
      <p:grpSpPr>
        <a:xfrm>
          <a:off x="0" y="0"/>
          <a:ext cx="0" cy="0"/>
          <a:chOff x="0" y="0"/>
          <a:chExt cx="0" cy="0"/>
        </a:xfrm>
      </p:grpSpPr>
      <p:pic>
        <p:nvPicPr>
          <p:cNvPr id="3" name="Picture 2" descr="acas7.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sp>
        <p:nvSpPr>
          <p:cNvPr id="10" name="Rectangle 4"/>
          <p:cNvSpPr/>
          <p:nvPr userDrawn="1"/>
        </p:nvSpPr>
        <p:spPr>
          <a:xfrm>
            <a:off x="0" y="1"/>
            <a:ext cx="9144000" cy="6858001"/>
          </a:xfrm>
          <a:custGeom>
            <a:avLst/>
            <a:gdLst/>
            <a:ahLst/>
            <a:cxnLst/>
            <a:rect l="l" t="t" r="r" b="b"/>
            <a:pathLst>
              <a:path w="9144000" h="6858001">
                <a:moveTo>
                  <a:pt x="2311200" y="6858000"/>
                </a:moveTo>
                <a:lnTo>
                  <a:pt x="9144000" y="6858000"/>
                </a:lnTo>
                <a:lnTo>
                  <a:pt x="9144000" y="6858001"/>
                </a:lnTo>
                <a:lnTo>
                  <a:pt x="2311200" y="6858001"/>
                </a:lnTo>
                <a:close/>
                <a:moveTo>
                  <a:pt x="0" y="0"/>
                </a:moveTo>
                <a:lnTo>
                  <a:pt x="9144000" y="0"/>
                </a:lnTo>
                <a:lnTo>
                  <a:pt x="8846502" y="76509"/>
                </a:lnTo>
                <a:cubicBezTo>
                  <a:pt x="5775327" y="1031887"/>
                  <a:pt x="3351288" y="3456295"/>
                  <a:pt x="2396056" y="6527933"/>
                </a:cubicBezTo>
                <a:lnTo>
                  <a:pt x="2311200"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296496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AA243F-8EFC-49A3-9F59-FB6D6A2EE14E}" type="datetimeFigureOut">
              <a:rPr lang="en-GB" smtClean="0"/>
              <a:t>18/02/2020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511499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2P">
    <p:spTree>
      <p:nvGrpSpPr>
        <p:cNvPr id="1" name=""/>
        <p:cNvGrpSpPr/>
        <p:nvPr/>
      </p:nvGrpSpPr>
      <p:grpSpPr>
        <a:xfrm>
          <a:off x="0" y="0"/>
          <a:ext cx="0" cy="0"/>
          <a:chOff x="0" y="0"/>
          <a:chExt cx="0" cy="0"/>
        </a:xfrm>
      </p:grpSpPr>
      <p:pic>
        <p:nvPicPr>
          <p:cNvPr id="2" name="Picture 1" descr="acas8.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1782" y="0"/>
            <a:ext cx="7302218" cy="6858000"/>
          </a:xfrm>
          <a:prstGeom prst="rect">
            <a:avLst/>
          </a:prstGeom>
        </p:spPr>
      </p:pic>
      <p:grpSp>
        <p:nvGrpSpPr>
          <p:cNvPr id="16" name="Group 15"/>
          <p:cNvGrpSpPr/>
          <p:nvPr userDrawn="1"/>
        </p:nvGrpSpPr>
        <p:grpSpPr>
          <a:xfrm>
            <a:off x="0" y="0"/>
            <a:ext cx="9155682" cy="6858008"/>
            <a:chOff x="0" y="0"/>
            <a:chExt cx="9155682" cy="6858008"/>
          </a:xfrm>
        </p:grpSpPr>
        <p:sp>
          <p:nvSpPr>
            <p:cNvPr id="6" name="Rectangle 4"/>
            <p:cNvSpPr/>
            <p:nvPr userDrawn="1"/>
          </p:nvSpPr>
          <p:spPr>
            <a:xfrm>
              <a:off x="0" y="0"/>
              <a:ext cx="9144000" cy="6858001"/>
            </a:xfrm>
            <a:custGeom>
              <a:avLst/>
              <a:gdLst/>
              <a:ahLst/>
              <a:cxnLst/>
              <a:rect l="l" t="t" r="r" b="b"/>
              <a:pathLst>
                <a:path w="9144000" h="6858001">
                  <a:moveTo>
                    <a:pt x="2311200" y="6858000"/>
                  </a:moveTo>
                  <a:lnTo>
                    <a:pt x="6925935" y="6858000"/>
                  </a:lnTo>
                  <a:lnTo>
                    <a:pt x="9144000" y="6858000"/>
                  </a:lnTo>
                  <a:lnTo>
                    <a:pt x="9144000" y="6858001"/>
                  </a:lnTo>
                  <a:lnTo>
                    <a:pt x="2311200" y="6858001"/>
                  </a:lnTo>
                  <a:close/>
                  <a:moveTo>
                    <a:pt x="0" y="0"/>
                  </a:moveTo>
                  <a:lnTo>
                    <a:pt x="9144000" y="0"/>
                  </a:lnTo>
                  <a:lnTo>
                    <a:pt x="8669447" y="72423"/>
                  </a:lnTo>
                  <a:cubicBezTo>
                    <a:pt x="5541530" y="712489"/>
                    <a:pt x="3022532" y="3024169"/>
                    <a:pt x="2086587" y="6033321"/>
                  </a:cubicBezTo>
                  <a:lnTo>
                    <a:pt x="1874542" y="6858000"/>
                  </a:lnTo>
                  <a:lnTo>
                    <a:pt x="0" y="685800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9"/>
            <p:cNvSpPr>
              <a:spLocks noChangeAspect="1"/>
            </p:cNvSpPr>
            <p:nvPr userDrawn="1"/>
          </p:nvSpPr>
          <p:spPr>
            <a:xfrm>
              <a:off x="6925936" y="4920598"/>
              <a:ext cx="2229746" cy="1937410"/>
            </a:xfrm>
            <a:custGeom>
              <a:avLst/>
              <a:gdLst>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515297 w 1797814"/>
                <a:gd name="connsiteY7" fmla="*/ 323885 h 1696056"/>
                <a:gd name="connsiteX8" fmla="*/ 1797814 w 1797814"/>
                <a:gd name="connsiteY8" fmla="*/ 0 h 1696056"/>
                <a:gd name="connsiteX0" fmla="*/ 1797814 w 1797814"/>
                <a:gd name="connsiteY0" fmla="*/ 0 h 1696056"/>
                <a:gd name="connsiteX1" fmla="*/ 1797814 w 1797814"/>
                <a:gd name="connsiteY1" fmla="*/ 1216916 h 1696056"/>
                <a:gd name="connsiteX2" fmla="*/ 1737536 w 1797814"/>
                <a:gd name="connsiteY2" fmla="*/ 1238978 h 1696056"/>
                <a:gd name="connsiteX3" fmla="*/ 1261198 w 1797814"/>
                <a:gd name="connsiteY3" fmla="*/ 1671280 h 1696056"/>
                <a:gd name="connsiteX4" fmla="*/ 1249263 w 1797814"/>
                <a:gd name="connsiteY4" fmla="*/ 1696056 h 1696056"/>
                <a:gd name="connsiteX5" fmla="*/ 0 w 1797814"/>
                <a:gd name="connsiteY5" fmla="*/ 1696056 h 1696056"/>
                <a:gd name="connsiteX6" fmla="*/ 52441 w 1797814"/>
                <a:gd name="connsiteY6" fmla="*/ 1492104 h 1696056"/>
                <a:gd name="connsiteX7" fmla="*/ 1797814 w 1797814"/>
                <a:gd name="connsiteY7" fmla="*/ 0 h 1696056"/>
                <a:gd name="connsiteX0" fmla="*/ 52441 w 1797814"/>
                <a:gd name="connsiteY0" fmla="*/ 275188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6" fmla="*/ 52441 w 1797814"/>
                <a:gd name="connsiteY6" fmla="*/ 275188 h 479140"/>
                <a:gd name="connsiteX0" fmla="*/ 0 w 1797814"/>
                <a:gd name="connsiteY0" fmla="*/ 479140 h 479140"/>
                <a:gd name="connsiteX1" fmla="*/ 1797814 w 1797814"/>
                <a:gd name="connsiteY1" fmla="*/ 0 h 479140"/>
                <a:gd name="connsiteX2" fmla="*/ 1737536 w 1797814"/>
                <a:gd name="connsiteY2" fmla="*/ 22062 h 479140"/>
                <a:gd name="connsiteX3" fmla="*/ 1261198 w 1797814"/>
                <a:gd name="connsiteY3" fmla="*/ 454364 h 479140"/>
                <a:gd name="connsiteX4" fmla="*/ 1249263 w 1797814"/>
                <a:gd name="connsiteY4" fmla="*/ 479140 h 479140"/>
                <a:gd name="connsiteX5" fmla="*/ 0 w 1797814"/>
                <a:gd name="connsiteY5" fmla="*/ 479140 h 479140"/>
                <a:gd name="connsiteX0" fmla="*/ 551199 w 551199"/>
                <a:gd name="connsiteY0" fmla="*/ 479140 h 479140"/>
                <a:gd name="connsiteX1" fmla="*/ 548551 w 551199"/>
                <a:gd name="connsiteY1" fmla="*/ 0 h 479140"/>
                <a:gd name="connsiteX2" fmla="*/ 488273 w 551199"/>
                <a:gd name="connsiteY2" fmla="*/ 22062 h 479140"/>
                <a:gd name="connsiteX3" fmla="*/ 11935 w 551199"/>
                <a:gd name="connsiteY3" fmla="*/ 454364 h 479140"/>
                <a:gd name="connsiteX4" fmla="*/ 0 w 551199"/>
                <a:gd name="connsiteY4" fmla="*/ 479140 h 479140"/>
                <a:gd name="connsiteX5" fmla="*/ 551199 w 551199"/>
                <a:gd name="connsiteY5" fmla="*/ 479140 h 479140"/>
                <a:gd name="connsiteX0" fmla="*/ 551199 w 551201"/>
                <a:gd name="connsiteY0" fmla="*/ 479140 h 479140"/>
                <a:gd name="connsiteX1" fmla="*/ 548551 w 551201"/>
                <a:gd name="connsiteY1" fmla="*/ 0 h 479140"/>
                <a:gd name="connsiteX2" fmla="*/ 488273 w 551201"/>
                <a:gd name="connsiteY2" fmla="*/ 22062 h 479140"/>
                <a:gd name="connsiteX3" fmla="*/ 11935 w 551201"/>
                <a:gd name="connsiteY3" fmla="*/ 454364 h 479140"/>
                <a:gd name="connsiteX4" fmla="*/ 0 w 551201"/>
                <a:gd name="connsiteY4" fmla="*/ 479140 h 479140"/>
                <a:gd name="connsiteX5" fmla="*/ 551199 w 551201"/>
                <a:gd name="connsiteY5" fmla="*/ 479140 h 479140"/>
                <a:gd name="connsiteX0" fmla="*/ 551199 w 551440"/>
                <a:gd name="connsiteY0" fmla="*/ 479140 h 479142"/>
                <a:gd name="connsiteX1" fmla="*/ 548551 w 551440"/>
                <a:gd name="connsiteY1" fmla="*/ 0 h 479142"/>
                <a:gd name="connsiteX2" fmla="*/ 488273 w 551440"/>
                <a:gd name="connsiteY2" fmla="*/ 22062 h 479142"/>
                <a:gd name="connsiteX3" fmla="*/ 11935 w 551440"/>
                <a:gd name="connsiteY3" fmla="*/ 454364 h 479142"/>
                <a:gd name="connsiteX4" fmla="*/ 0 w 551440"/>
                <a:gd name="connsiteY4" fmla="*/ 479140 h 479142"/>
                <a:gd name="connsiteX5" fmla="*/ 551199 w 551440"/>
                <a:gd name="connsiteY5" fmla="*/ 47914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40" h="479142">
                  <a:moveTo>
                    <a:pt x="551199" y="479140"/>
                  </a:moveTo>
                  <a:cubicBezTo>
                    <a:pt x="552280" y="480106"/>
                    <a:pt x="549434" y="159713"/>
                    <a:pt x="548551" y="0"/>
                  </a:cubicBezTo>
                  <a:lnTo>
                    <a:pt x="488273" y="22062"/>
                  </a:lnTo>
                  <a:cubicBezTo>
                    <a:pt x="284769" y="108137"/>
                    <a:pt x="116679" y="261548"/>
                    <a:pt x="11935" y="454364"/>
                  </a:cubicBezTo>
                  <a:lnTo>
                    <a:pt x="0" y="479140"/>
                  </a:lnTo>
                  <a:lnTo>
                    <a:pt x="551199" y="479140"/>
                  </a:lnTo>
                  <a:close/>
                </a:path>
              </a:pathLst>
            </a:custGeom>
            <a:solidFill>
              <a:srgbClr val="00878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 name="Title 1"/>
          <p:cNvSpPr>
            <a:spLocks noGrp="1"/>
          </p:cNvSpPr>
          <p:nvPr>
            <p:ph type="title"/>
          </p:nvPr>
        </p:nvSpPr>
        <p:spPr>
          <a:xfrm>
            <a:off x="360000" y="286022"/>
            <a:ext cx="6963054" cy="1583836"/>
          </a:xfrm>
          <a:prstGeom prst="rect">
            <a:avLst/>
          </a:prstGeom>
        </p:spPr>
        <p:txBody>
          <a:bodyPr lIns="0" tIns="0" rIns="0" bIns="0" anchor="t">
            <a:noAutofit/>
          </a:bodyPr>
          <a:lstStyle>
            <a:lvl1pPr marL="0" indent="1224000" algn="l">
              <a:lnSpc>
                <a:spcPct val="80000"/>
              </a:lnSpc>
              <a:defRPr sz="3600" b="0" spc="-100">
                <a:solidFill>
                  <a:schemeClr val="bg1"/>
                </a:solidFill>
                <a:latin typeface="Century Gothic"/>
                <a:cs typeface="Century Gothic"/>
              </a:defRPr>
            </a:lvl1pPr>
          </a:lstStyle>
          <a:p>
            <a:r>
              <a:rPr lang="en-US"/>
              <a:t>Click to edit Master title style</a:t>
            </a:r>
            <a:endParaRPr lang="en-US" dirty="0"/>
          </a:p>
        </p:txBody>
      </p:sp>
      <p:pic>
        <p:nvPicPr>
          <p:cNvPr id="9" name="Picture 8" descr="acas_logo_primary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0000" y="383674"/>
            <a:ext cx="1102843" cy="278137"/>
          </a:xfrm>
          <a:prstGeom prst="rect">
            <a:avLst/>
          </a:prstGeom>
        </p:spPr>
      </p:pic>
      <p:sp>
        <p:nvSpPr>
          <p:cNvPr id="11" name="Subtitle 2"/>
          <p:cNvSpPr>
            <a:spLocks noGrp="1"/>
          </p:cNvSpPr>
          <p:nvPr>
            <p:ph type="subTitle" idx="1"/>
          </p:nvPr>
        </p:nvSpPr>
        <p:spPr>
          <a:xfrm>
            <a:off x="360000" y="2260338"/>
            <a:ext cx="3618764" cy="1422967"/>
          </a:xfrm>
          <a:prstGeom prst="rect">
            <a:avLst/>
          </a:prstGeom>
        </p:spPr>
        <p:txBody>
          <a:bodyPr lIns="0" tIns="0" rIns="0" bIns="0">
            <a:noAutofit/>
          </a:bodyPr>
          <a:lstStyle>
            <a:lvl1pPr marL="0" indent="0" algn="l">
              <a:lnSpc>
                <a:spcPct val="90000"/>
              </a:lnSpc>
              <a:spcBef>
                <a:spcPts val="0"/>
              </a:spcBef>
              <a:buNone/>
              <a:defRPr sz="3000" b="1">
                <a:solidFill>
                  <a:schemeClr val="bg1"/>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72470" y="72000"/>
            <a:ext cx="1871529" cy="1052735"/>
          </a:xfrm>
          <a:prstGeom prst="rect">
            <a:avLst/>
          </a:prstGeom>
        </p:spPr>
      </p:pic>
    </p:spTree>
    <p:extLst>
      <p:ext uri="{BB962C8B-B14F-4D97-AF65-F5344CB8AC3E}">
        <p14:creationId xmlns:p14="http://schemas.microsoft.com/office/powerpoint/2010/main" val="2247935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ext Slide – 1 column">
    <p:spTree>
      <p:nvGrpSpPr>
        <p:cNvPr id="1" name=""/>
        <p:cNvGrpSpPr/>
        <p:nvPr/>
      </p:nvGrpSpPr>
      <p:grpSpPr>
        <a:xfrm>
          <a:off x="0" y="0"/>
          <a:ext cx="0" cy="0"/>
          <a:chOff x="0" y="0"/>
          <a:chExt cx="0" cy="0"/>
        </a:xfrm>
      </p:grpSpPr>
      <p:sp>
        <p:nvSpPr>
          <p:cNvPr id="2" name="Title 1"/>
          <p:cNvSpPr>
            <a:spLocks noGrp="1"/>
          </p:cNvSpPr>
          <p:nvPr>
            <p:ph type="title"/>
          </p:nvPr>
        </p:nvSpPr>
        <p:spPr>
          <a:xfrm>
            <a:off x="360000" y="294266"/>
            <a:ext cx="6550817" cy="1022955"/>
          </a:xfrm>
          <a:prstGeom prst="rect">
            <a:avLst/>
          </a:prstGeom>
        </p:spPr>
        <p:txBody>
          <a:bodyPr lIns="0" tIns="0" rIns="0" bIns="0" anchor="t">
            <a:noAutofit/>
          </a:bodyPr>
          <a:lstStyle>
            <a:lvl1pPr marL="0" algn="l">
              <a:lnSpc>
                <a:spcPct val="90000"/>
              </a:lnSpc>
              <a:defRPr sz="2600" b="1" kern="1200" spc="0">
                <a:solidFill>
                  <a:srgbClr val="008782"/>
                </a:solidFill>
                <a:latin typeface="Century Gothic"/>
                <a:cs typeface="Century Gothic"/>
              </a:defRPr>
            </a:lvl1pPr>
          </a:lstStyle>
          <a:p>
            <a:r>
              <a:rPr lang="en-US"/>
              <a:t>Click to edit Master title style</a:t>
            </a:r>
            <a:endParaRPr lang="en-US" dirty="0"/>
          </a:p>
        </p:txBody>
      </p:sp>
      <p:sp>
        <p:nvSpPr>
          <p:cNvPr id="3" name="Content Placeholder 2"/>
          <p:cNvSpPr>
            <a:spLocks noGrp="1"/>
          </p:cNvSpPr>
          <p:nvPr>
            <p:ph idx="1"/>
          </p:nvPr>
        </p:nvSpPr>
        <p:spPr>
          <a:xfrm>
            <a:off x="360001" y="1462863"/>
            <a:ext cx="7060254" cy="4663300"/>
          </a:xfrm>
          <a:prstGeom prst="rect">
            <a:avLst/>
          </a:prstGeom>
        </p:spPr>
        <p:txBody>
          <a:bodyPr lIns="0" tIns="0" rIns="0" bIns="0">
            <a:noAutofit/>
          </a:bodyPr>
          <a:lstStyle>
            <a:lvl1pPr>
              <a:lnSpc>
                <a:spcPct val="100000"/>
              </a:lnSpc>
              <a:spcBef>
                <a:spcPts val="1200"/>
              </a:spcBef>
              <a:defRPr sz="2200">
                <a:solidFill>
                  <a:srgbClr val="5A5A5A"/>
                </a:solidFill>
                <a:latin typeface="Century Gothic"/>
                <a:cs typeface="Century Gothic"/>
              </a:defRPr>
            </a:lvl1pPr>
            <a:lvl2pPr>
              <a:lnSpc>
                <a:spcPct val="100000"/>
              </a:lnSpc>
              <a:spcBef>
                <a:spcPts val="1200"/>
              </a:spcBef>
              <a:defRPr sz="2200">
                <a:solidFill>
                  <a:srgbClr val="5A5A5A"/>
                </a:solidFill>
                <a:latin typeface="Century Gothic"/>
                <a:cs typeface="Century Gothic"/>
              </a:defRPr>
            </a:lvl2pPr>
            <a:lvl3pPr>
              <a:lnSpc>
                <a:spcPct val="100000"/>
              </a:lnSpc>
              <a:spcBef>
                <a:spcPts val="1200"/>
              </a:spcBef>
              <a:defRPr sz="2200">
                <a:solidFill>
                  <a:srgbClr val="5A5A5A"/>
                </a:solidFill>
                <a:latin typeface="Century Gothic"/>
                <a:cs typeface="Century Gothic"/>
              </a:defRPr>
            </a:lvl3pPr>
            <a:lvl4pPr>
              <a:lnSpc>
                <a:spcPct val="100000"/>
              </a:lnSpc>
              <a:spcBef>
                <a:spcPts val="1200"/>
              </a:spcBef>
              <a:defRPr sz="2200">
                <a:solidFill>
                  <a:srgbClr val="5A5A5A"/>
                </a:solidFill>
                <a:latin typeface="Century Gothic"/>
                <a:cs typeface="Century Gothic"/>
              </a:defRPr>
            </a:lvl4pPr>
            <a:lvl5pPr>
              <a:lnSpc>
                <a:spcPct val="100000"/>
              </a:lnSpc>
              <a:spcBef>
                <a:spcPts val="1200"/>
              </a:spcBef>
              <a:defRPr sz="2200">
                <a:solidFill>
                  <a:srgbClr val="5A5A5A"/>
                </a:solidFill>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7229475" y="274319"/>
            <a:ext cx="1675131" cy="1311708"/>
            <a:chOff x="7229475" y="274319"/>
            <a:chExt cx="1675131" cy="1311708"/>
          </a:xfrm>
        </p:grpSpPr>
        <p:pic>
          <p:nvPicPr>
            <p:cNvPr id="6" name="Picture 5" descr="acas_logo_primary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3300" y="274319"/>
              <a:ext cx="1464899" cy="369447"/>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29475" y="643766"/>
              <a:ext cx="1675131" cy="942261"/>
            </a:xfrm>
            <a:prstGeom prst="rect">
              <a:avLst/>
            </a:prstGeom>
          </p:spPr>
        </p:pic>
      </p:grpSp>
    </p:spTree>
    <p:extLst>
      <p:ext uri="{BB962C8B-B14F-4D97-AF65-F5344CB8AC3E}">
        <p14:creationId xmlns:p14="http://schemas.microsoft.com/office/powerpoint/2010/main" val="3952566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ext Slide - 2 columns">
    <p:spTree>
      <p:nvGrpSpPr>
        <p:cNvPr id="1" name=""/>
        <p:cNvGrpSpPr/>
        <p:nvPr/>
      </p:nvGrpSpPr>
      <p:grpSpPr>
        <a:xfrm>
          <a:off x="0" y="0"/>
          <a:ext cx="0" cy="0"/>
          <a:chOff x="0" y="0"/>
          <a:chExt cx="0" cy="0"/>
        </a:xfrm>
      </p:grpSpPr>
      <p:sp>
        <p:nvSpPr>
          <p:cNvPr id="2" name="Title 1"/>
          <p:cNvSpPr>
            <a:spLocks noGrp="1"/>
          </p:cNvSpPr>
          <p:nvPr>
            <p:ph type="title"/>
          </p:nvPr>
        </p:nvSpPr>
        <p:spPr>
          <a:xfrm>
            <a:off x="360000" y="294266"/>
            <a:ext cx="6550817" cy="1022955"/>
          </a:xfrm>
          <a:prstGeom prst="rect">
            <a:avLst/>
          </a:prstGeom>
        </p:spPr>
        <p:txBody>
          <a:bodyPr lIns="0" tIns="0" rIns="0" bIns="0" anchor="t">
            <a:noAutofit/>
          </a:bodyPr>
          <a:lstStyle>
            <a:lvl1pPr marL="0" algn="l">
              <a:lnSpc>
                <a:spcPct val="90000"/>
              </a:lnSpc>
              <a:defRPr sz="2600" b="1" kern="1200" spc="0">
                <a:solidFill>
                  <a:srgbClr val="008782"/>
                </a:solidFill>
                <a:latin typeface="Century Gothic"/>
                <a:cs typeface="Century Gothic"/>
              </a:defRPr>
            </a:lvl1pPr>
          </a:lstStyle>
          <a:p>
            <a:r>
              <a:rPr lang="en-US"/>
              <a:t>Click to edit Master title style</a:t>
            </a:r>
            <a:endParaRPr lang="en-US" dirty="0"/>
          </a:p>
        </p:txBody>
      </p:sp>
      <p:sp>
        <p:nvSpPr>
          <p:cNvPr id="3" name="Content Placeholder 2"/>
          <p:cNvSpPr>
            <a:spLocks noGrp="1"/>
          </p:cNvSpPr>
          <p:nvPr>
            <p:ph idx="1"/>
          </p:nvPr>
        </p:nvSpPr>
        <p:spPr>
          <a:xfrm>
            <a:off x="360002" y="1462863"/>
            <a:ext cx="3959999" cy="4663300"/>
          </a:xfrm>
          <a:prstGeom prst="rect">
            <a:avLst/>
          </a:prstGeom>
        </p:spPr>
        <p:txBody>
          <a:bodyPr lIns="0" tIns="0" rIns="0" bIns="0">
            <a:noAutofit/>
          </a:bodyPr>
          <a:lstStyle>
            <a:lvl1pPr>
              <a:lnSpc>
                <a:spcPct val="100000"/>
              </a:lnSpc>
              <a:spcBef>
                <a:spcPts val="0"/>
              </a:spcBef>
              <a:spcAft>
                <a:spcPts val="1200"/>
              </a:spcAft>
              <a:defRPr sz="2200">
                <a:solidFill>
                  <a:srgbClr val="5A5A5A"/>
                </a:solidFill>
                <a:latin typeface="Century Gothic"/>
                <a:cs typeface="Century Gothic"/>
              </a:defRPr>
            </a:lvl1pPr>
            <a:lvl2pPr>
              <a:lnSpc>
                <a:spcPct val="100000"/>
              </a:lnSpc>
              <a:spcBef>
                <a:spcPts val="0"/>
              </a:spcBef>
              <a:spcAft>
                <a:spcPts val="1200"/>
              </a:spcAft>
              <a:defRPr sz="2200">
                <a:solidFill>
                  <a:srgbClr val="5A5A5A"/>
                </a:solidFill>
                <a:latin typeface="Century Gothic"/>
                <a:cs typeface="Century Gothic"/>
              </a:defRPr>
            </a:lvl2pPr>
            <a:lvl3pPr>
              <a:lnSpc>
                <a:spcPct val="100000"/>
              </a:lnSpc>
              <a:spcBef>
                <a:spcPts val="0"/>
              </a:spcBef>
              <a:spcAft>
                <a:spcPts val="1200"/>
              </a:spcAft>
              <a:defRPr sz="2200">
                <a:solidFill>
                  <a:srgbClr val="5A5A5A"/>
                </a:solidFill>
                <a:latin typeface="Century Gothic"/>
                <a:cs typeface="Century Gothic"/>
              </a:defRPr>
            </a:lvl3pPr>
            <a:lvl4pPr>
              <a:lnSpc>
                <a:spcPct val="100000"/>
              </a:lnSpc>
              <a:spcBef>
                <a:spcPts val="0"/>
              </a:spcBef>
              <a:spcAft>
                <a:spcPts val="1200"/>
              </a:spcAft>
              <a:defRPr sz="2200">
                <a:solidFill>
                  <a:srgbClr val="5A5A5A"/>
                </a:solidFill>
                <a:latin typeface="Century Gothic"/>
                <a:cs typeface="Century Gothic"/>
              </a:defRPr>
            </a:lvl4pPr>
            <a:lvl5pPr>
              <a:lnSpc>
                <a:spcPct val="100000"/>
              </a:lnSpc>
              <a:spcBef>
                <a:spcPts val="0"/>
              </a:spcBef>
              <a:spcAft>
                <a:spcPts val="1200"/>
              </a:spcAft>
              <a:defRPr sz="2200">
                <a:solidFill>
                  <a:srgbClr val="5A5A5A"/>
                </a:solidFill>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4758885" y="1462863"/>
            <a:ext cx="3959999" cy="4663300"/>
          </a:xfrm>
          <a:prstGeom prst="rect">
            <a:avLst/>
          </a:prstGeom>
        </p:spPr>
        <p:txBody>
          <a:bodyPr lIns="0" tIns="0" rIns="0" bIns="0">
            <a:noAutofit/>
          </a:bodyPr>
          <a:lstStyle>
            <a:lvl1pPr>
              <a:lnSpc>
                <a:spcPct val="100000"/>
              </a:lnSpc>
              <a:spcBef>
                <a:spcPts val="0"/>
              </a:spcBef>
              <a:spcAft>
                <a:spcPts val="1200"/>
              </a:spcAft>
              <a:defRPr sz="2200">
                <a:solidFill>
                  <a:srgbClr val="5A5A5A"/>
                </a:solidFill>
                <a:latin typeface="Century Gothic"/>
                <a:cs typeface="Century Gothic"/>
              </a:defRPr>
            </a:lvl1pPr>
            <a:lvl2pPr>
              <a:lnSpc>
                <a:spcPct val="100000"/>
              </a:lnSpc>
              <a:spcBef>
                <a:spcPts val="0"/>
              </a:spcBef>
              <a:spcAft>
                <a:spcPts val="1200"/>
              </a:spcAft>
              <a:defRPr sz="2200">
                <a:solidFill>
                  <a:srgbClr val="5A5A5A"/>
                </a:solidFill>
                <a:latin typeface="Century Gothic"/>
                <a:cs typeface="Century Gothic"/>
              </a:defRPr>
            </a:lvl2pPr>
            <a:lvl3pPr>
              <a:lnSpc>
                <a:spcPct val="100000"/>
              </a:lnSpc>
              <a:spcBef>
                <a:spcPts val="0"/>
              </a:spcBef>
              <a:spcAft>
                <a:spcPts val="1200"/>
              </a:spcAft>
              <a:defRPr sz="2200">
                <a:solidFill>
                  <a:srgbClr val="5A5A5A"/>
                </a:solidFill>
                <a:latin typeface="Century Gothic"/>
                <a:cs typeface="Century Gothic"/>
              </a:defRPr>
            </a:lvl3pPr>
            <a:lvl4pPr>
              <a:lnSpc>
                <a:spcPct val="100000"/>
              </a:lnSpc>
              <a:spcBef>
                <a:spcPts val="0"/>
              </a:spcBef>
              <a:spcAft>
                <a:spcPts val="1200"/>
              </a:spcAft>
              <a:defRPr sz="2200">
                <a:solidFill>
                  <a:srgbClr val="5A5A5A"/>
                </a:solidFill>
                <a:latin typeface="Century Gothic"/>
                <a:cs typeface="Century Gothic"/>
              </a:defRPr>
            </a:lvl4pPr>
            <a:lvl5pPr>
              <a:lnSpc>
                <a:spcPct val="100000"/>
              </a:lnSpc>
              <a:spcBef>
                <a:spcPts val="0"/>
              </a:spcBef>
              <a:spcAft>
                <a:spcPts val="1200"/>
              </a:spcAft>
              <a:defRPr sz="2200">
                <a:solidFill>
                  <a:srgbClr val="5A5A5A"/>
                </a:solidFill>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7229475" y="274319"/>
            <a:ext cx="1675131" cy="1311708"/>
            <a:chOff x="7229475" y="274319"/>
            <a:chExt cx="1675131" cy="1311708"/>
          </a:xfrm>
        </p:grpSpPr>
        <p:pic>
          <p:nvPicPr>
            <p:cNvPr id="7" name="Picture 6" descr="acas_logo_primary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3300" y="274319"/>
              <a:ext cx="1464899" cy="369447"/>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29475" y="643766"/>
              <a:ext cx="1675131" cy="942261"/>
            </a:xfrm>
            <a:prstGeom prst="rect">
              <a:avLst/>
            </a:prstGeom>
          </p:spPr>
        </p:pic>
      </p:grpSp>
    </p:spTree>
    <p:extLst>
      <p:ext uri="{BB962C8B-B14F-4D97-AF65-F5344CB8AC3E}">
        <p14:creationId xmlns:p14="http://schemas.microsoft.com/office/powerpoint/2010/main" val="332216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ext Slide - Imag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360000" y="294266"/>
            <a:ext cx="6550817" cy="1022955"/>
          </a:xfrm>
          <a:prstGeom prst="rect">
            <a:avLst/>
          </a:prstGeom>
        </p:spPr>
        <p:txBody>
          <a:bodyPr lIns="0" tIns="0" rIns="0" bIns="0" anchor="t">
            <a:noAutofit/>
          </a:bodyPr>
          <a:lstStyle>
            <a:lvl1pPr marL="0" algn="l">
              <a:lnSpc>
                <a:spcPct val="90000"/>
              </a:lnSpc>
              <a:defRPr sz="2600" b="1" kern="1200" spc="0">
                <a:solidFill>
                  <a:srgbClr val="008782"/>
                </a:solidFill>
                <a:latin typeface="Century Gothic"/>
                <a:cs typeface="Century Gothic"/>
              </a:defRPr>
            </a:lvl1pPr>
          </a:lstStyle>
          <a:p>
            <a:r>
              <a:rPr lang="en-US"/>
              <a:t>Click to edit Master title style</a:t>
            </a:r>
            <a:endParaRPr lang="en-US" dirty="0"/>
          </a:p>
        </p:txBody>
      </p:sp>
      <p:sp>
        <p:nvSpPr>
          <p:cNvPr id="3" name="Content Placeholder 2"/>
          <p:cNvSpPr>
            <a:spLocks noGrp="1"/>
          </p:cNvSpPr>
          <p:nvPr>
            <p:ph idx="1"/>
          </p:nvPr>
        </p:nvSpPr>
        <p:spPr>
          <a:xfrm>
            <a:off x="360002" y="1462863"/>
            <a:ext cx="2717305" cy="4663300"/>
          </a:xfrm>
          <a:prstGeom prst="rect">
            <a:avLst/>
          </a:prstGeom>
        </p:spPr>
        <p:txBody>
          <a:bodyPr lIns="0" tIns="0" rIns="0" bIns="0">
            <a:noAutofit/>
          </a:bodyPr>
          <a:lstStyle>
            <a:lvl1pPr>
              <a:lnSpc>
                <a:spcPct val="100000"/>
              </a:lnSpc>
              <a:spcBef>
                <a:spcPts val="0"/>
              </a:spcBef>
              <a:spcAft>
                <a:spcPts val="1200"/>
              </a:spcAft>
              <a:defRPr sz="2200">
                <a:solidFill>
                  <a:srgbClr val="5A5A5A"/>
                </a:solidFill>
                <a:latin typeface="Century Gothic"/>
                <a:cs typeface="Century Gothic"/>
              </a:defRPr>
            </a:lvl1pPr>
            <a:lvl2pPr>
              <a:lnSpc>
                <a:spcPct val="100000"/>
              </a:lnSpc>
              <a:spcBef>
                <a:spcPts val="0"/>
              </a:spcBef>
              <a:spcAft>
                <a:spcPts val="1200"/>
              </a:spcAft>
              <a:defRPr sz="2200">
                <a:solidFill>
                  <a:srgbClr val="5A5A5A"/>
                </a:solidFill>
                <a:latin typeface="Century Gothic"/>
                <a:cs typeface="Century Gothic"/>
              </a:defRPr>
            </a:lvl2pPr>
            <a:lvl3pPr>
              <a:lnSpc>
                <a:spcPct val="100000"/>
              </a:lnSpc>
              <a:spcBef>
                <a:spcPts val="0"/>
              </a:spcBef>
              <a:spcAft>
                <a:spcPts val="1200"/>
              </a:spcAft>
              <a:defRPr sz="2200">
                <a:solidFill>
                  <a:srgbClr val="5A5A5A"/>
                </a:solidFill>
                <a:latin typeface="Century Gothic"/>
                <a:cs typeface="Century Gothic"/>
              </a:defRPr>
            </a:lvl3pPr>
            <a:lvl4pPr>
              <a:lnSpc>
                <a:spcPct val="100000"/>
              </a:lnSpc>
              <a:spcBef>
                <a:spcPts val="0"/>
              </a:spcBef>
              <a:spcAft>
                <a:spcPts val="1200"/>
              </a:spcAft>
              <a:defRPr sz="2200">
                <a:solidFill>
                  <a:srgbClr val="5A5A5A"/>
                </a:solidFill>
                <a:latin typeface="Century Gothic"/>
                <a:cs typeface="Century Gothic"/>
              </a:defRPr>
            </a:lvl4pPr>
            <a:lvl5pPr>
              <a:lnSpc>
                <a:spcPct val="100000"/>
              </a:lnSpc>
              <a:spcBef>
                <a:spcPts val="0"/>
              </a:spcBef>
              <a:spcAft>
                <a:spcPts val="1200"/>
              </a:spcAft>
              <a:defRPr sz="2200">
                <a:solidFill>
                  <a:srgbClr val="5A5A5A"/>
                </a:solidFill>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3507154" y="1462863"/>
            <a:ext cx="5211730" cy="4663300"/>
          </a:xfrm>
          <a:prstGeom prst="rect">
            <a:avLst/>
          </a:prstGeom>
        </p:spPr>
        <p:txBody>
          <a:bodyPr lIns="0" tIns="0" rIns="0" bIns="0">
            <a:noAutofit/>
          </a:bodyPr>
          <a:lstStyle>
            <a:lvl1pPr>
              <a:lnSpc>
                <a:spcPct val="100000"/>
              </a:lnSpc>
              <a:spcBef>
                <a:spcPts val="0"/>
              </a:spcBef>
              <a:spcAft>
                <a:spcPts val="1200"/>
              </a:spcAft>
              <a:defRPr sz="2200">
                <a:solidFill>
                  <a:srgbClr val="5A5A5A"/>
                </a:solidFill>
                <a:latin typeface="Century Gothic"/>
                <a:cs typeface="Century Gothic"/>
              </a:defRPr>
            </a:lvl1pPr>
            <a:lvl2pPr>
              <a:lnSpc>
                <a:spcPct val="100000"/>
              </a:lnSpc>
              <a:spcBef>
                <a:spcPts val="0"/>
              </a:spcBef>
              <a:spcAft>
                <a:spcPts val="1200"/>
              </a:spcAft>
              <a:defRPr sz="2200">
                <a:solidFill>
                  <a:srgbClr val="5A5A5A"/>
                </a:solidFill>
                <a:latin typeface="Century Gothic"/>
                <a:cs typeface="Century Gothic"/>
              </a:defRPr>
            </a:lvl2pPr>
            <a:lvl3pPr>
              <a:lnSpc>
                <a:spcPct val="100000"/>
              </a:lnSpc>
              <a:spcBef>
                <a:spcPts val="0"/>
              </a:spcBef>
              <a:spcAft>
                <a:spcPts val="1200"/>
              </a:spcAft>
              <a:defRPr sz="2200">
                <a:solidFill>
                  <a:srgbClr val="5A5A5A"/>
                </a:solidFill>
                <a:latin typeface="Century Gothic"/>
                <a:cs typeface="Century Gothic"/>
              </a:defRPr>
            </a:lvl3pPr>
            <a:lvl4pPr>
              <a:lnSpc>
                <a:spcPct val="100000"/>
              </a:lnSpc>
              <a:spcBef>
                <a:spcPts val="0"/>
              </a:spcBef>
              <a:spcAft>
                <a:spcPts val="1200"/>
              </a:spcAft>
              <a:defRPr sz="2200">
                <a:solidFill>
                  <a:srgbClr val="5A5A5A"/>
                </a:solidFill>
                <a:latin typeface="Century Gothic"/>
                <a:cs typeface="Century Gothic"/>
              </a:defRPr>
            </a:lvl4pPr>
            <a:lvl5pPr>
              <a:lnSpc>
                <a:spcPct val="100000"/>
              </a:lnSpc>
              <a:spcBef>
                <a:spcPts val="0"/>
              </a:spcBef>
              <a:spcAft>
                <a:spcPts val="1200"/>
              </a:spcAft>
              <a:defRPr sz="2200">
                <a:solidFill>
                  <a:srgbClr val="5A5A5A"/>
                </a:solidFill>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7229475" y="274319"/>
            <a:ext cx="1675131" cy="1311708"/>
            <a:chOff x="7229475" y="274319"/>
            <a:chExt cx="1675131" cy="1311708"/>
          </a:xfrm>
        </p:grpSpPr>
        <p:pic>
          <p:nvPicPr>
            <p:cNvPr id="7" name="Picture 6" descr="acas_logo_primary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3300" y="274319"/>
              <a:ext cx="1464899" cy="369447"/>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29475" y="643766"/>
              <a:ext cx="1675131" cy="942261"/>
            </a:xfrm>
            <a:prstGeom prst="rect">
              <a:avLst/>
            </a:prstGeom>
          </p:spPr>
        </p:pic>
      </p:grpSp>
    </p:spTree>
    <p:extLst>
      <p:ext uri="{BB962C8B-B14F-4D97-AF65-F5344CB8AC3E}">
        <p14:creationId xmlns:p14="http://schemas.microsoft.com/office/powerpoint/2010/main" val="895539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lide – Header only">
    <p:spTree>
      <p:nvGrpSpPr>
        <p:cNvPr id="1" name=""/>
        <p:cNvGrpSpPr/>
        <p:nvPr/>
      </p:nvGrpSpPr>
      <p:grpSpPr>
        <a:xfrm>
          <a:off x="0" y="0"/>
          <a:ext cx="0" cy="0"/>
          <a:chOff x="0" y="0"/>
          <a:chExt cx="0" cy="0"/>
        </a:xfrm>
      </p:grpSpPr>
      <p:sp>
        <p:nvSpPr>
          <p:cNvPr id="2" name="Title 1"/>
          <p:cNvSpPr>
            <a:spLocks noGrp="1"/>
          </p:cNvSpPr>
          <p:nvPr>
            <p:ph type="title"/>
          </p:nvPr>
        </p:nvSpPr>
        <p:spPr>
          <a:xfrm>
            <a:off x="360000" y="294266"/>
            <a:ext cx="6550817" cy="1022955"/>
          </a:xfrm>
          <a:prstGeom prst="rect">
            <a:avLst/>
          </a:prstGeom>
        </p:spPr>
        <p:txBody>
          <a:bodyPr lIns="0" tIns="0" rIns="0" bIns="0" anchor="t">
            <a:noAutofit/>
          </a:bodyPr>
          <a:lstStyle>
            <a:lvl1pPr marL="0" algn="l">
              <a:lnSpc>
                <a:spcPct val="90000"/>
              </a:lnSpc>
              <a:defRPr sz="2600" b="1" kern="1200" spc="0">
                <a:solidFill>
                  <a:srgbClr val="008782"/>
                </a:solidFill>
                <a:latin typeface="Century Gothic"/>
                <a:cs typeface="Century Gothic"/>
              </a:defRPr>
            </a:lvl1pPr>
          </a:lstStyle>
          <a:p>
            <a:r>
              <a:rPr lang="en-US"/>
              <a:t>Click to edit Master title style</a:t>
            </a:r>
            <a:endParaRPr lang="en-US" dirty="0"/>
          </a:p>
        </p:txBody>
      </p:sp>
      <p:grpSp>
        <p:nvGrpSpPr>
          <p:cNvPr id="4" name="Group 3"/>
          <p:cNvGrpSpPr/>
          <p:nvPr userDrawn="1"/>
        </p:nvGrpSpPr>
        <p:grpSpPr>
          <a:xfrm>
            <a:off x="7229475" y="274319"/>
            <a:ext cx="1675131" cy="1311708"/>
            <a:chOff x="7229475" y="274319"/>
            <a:chExt cx="1675131" cy="1311708"/>
          </a:xfrm>
        </p:grpSpPr>
        <p:pic>
          <p:nvPicPr>
            <p:cNvPr id="5" name="Picture 4" descr="acas_logo_primary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3300" y="274319"/>
              <a:ext cx="1464899" cy="369447"/>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29475" y="643766"/>
              <a:ext cx="1675131" cy="942261"/>
            </a:xfrm>
            <a:prstGeom prst="rect">
              <a:avLst/>
            </a:prstGeom>
          </p:spPr>
        </p:pic>
      </p:grpSp>
    </p:spTree>
    <p:extLst>
      <p:ext uri="{BB962C8B-B14F-4D97-AF65-F5344CB8AC3E}">
        <p14:creationId xmlns:p14="http://schemas.microsoft.com/office/powerpoint/2010/main" val="1538990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lide – Blank">
    <p:spTree>
      <p:nvGrpSpPr>
        <p:cNvPr id="1" name=""/>
        <p:cNvGrpSpPr/>
        <p:nvPr/>
      </p:nvGrpSpPr>
      <p:grpSpPr>
        <a:xfrm>
          <a:off x="0" y="0"/>
          <a:ext cx="0" cy="0"/>
          <a:chOff x="0" y="0"/>
          <a:chExt cx="0" cy="0"/>
        </a:xfrm>
      </p:grpSpPr>
      <p:grpSp>
        <p:nvGrpSpPr>
          <p:cNvPr id="3" name="Group 2"/>
          <p:cNvGrpSpPr/>
          <p:nvPr userDrawn="1"/>
        </p:nvGrpSpPr>
        <p:grpSpPr>
          <a:xfrm>
            <a:off x="7229475" y="274319"/>
            <a:ext cx="1675131" cy="1311708"/>
            <a:chOff x="7229475" y="274319"/>
            <a:chExt cx="1675131" cy="1311708"/>
          </a:xfrm>
        </p:grpSpPr>
        <p:pic>
          <p:nvPicPr>
            <p:cNvPr id="4" name="Picture 3" descr="acas_logo_primary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3300" y="274319"/>
              <a:ext cx="1464899" cy="369447"/>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29475" y="643766"/>
              <a:ext cx="1675131" cy="942261"/>
            </a:xfrm>
            <a:prstGeom prst="rect">
              <a:avLst/>
            </a:prstGeom>
          </p:spPr>
        </p:pic>
      </p:grpSp>
    </p:spTree>
    <p:extLst>
      <p:ext uri="{BB962C8B-B14F-4D97-AF65-F5344CB8AC3E}">
        <p14:creationId xmlns:p14="http://schemas.microsoft.com/office/powerpoint/2010/main" val="3565891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3"/>
            <a:ext cx="2133600" cy="365125"/>
          </a:xfrm>
          <a:prstGeom prst="rect">
            <a:avLst/>
          </a:prstGeom>
        </p:spPr>
        <p:txBody>
          <a:bodyPr/>
          <a:lstStyle>
            <a:lvl1pPr eaLnBrk="0" fontAlgn="base" hangingPunct="0">
              <a:spcBef>
                <a:spcPct val="0"/>
              </a:spcBef>
              <a:spcAft>
                <a:spcPct val="0"/>
              </a:spcAft>
              <a:defRPr>
                <a:latin typeface="Calibri" pitchFamily="34" charset="0"/>
                <a:cs typeface="Arial" charset="0"/>
              </a:defRPr>
            </a:lvl1pPr>
          </a:lstStyle>
          <a:p>
            <a:pPr>
              <a:defRPr/>
            </a:pPr>
            <a:fld id="{E66DE297-E83D-4A78-B73D-DFB45ED6001F}" type="datetimeFigureOut">
              <a:rPr lang="en-GB"/>
              <a:pPr>
                <a:defRPr/>
              </a:pPr>
              <a:t>18/02/2020</a:t>
            </a:fld>
            <a:endParaRPr lang="en-GB"/>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lvl1pPr eaLnBrk="0" fontAlgn="base" hangingPunct="0">
              <a:spcBef>
                <a:spcPct val="0"/>
              </a:spcBef>
              <a:spcAft>
                <a:spcPct val="0"/>
              </a:spcAft>
              <a:defRPr>
                <a:latin typeface="Calibri" pitchFamily="34" charset="0"/>
                <a:cs typeface="Arial" charset="0"/>
              </a:defRPr>
            </a:lvl1pPr>
          </a:lstStyle>
          <a:p>
            <a:pPr>
              <a:defRPr/>
            </a:pPr>
            <a:endParaRPr lang="en-GB"/>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lvl1pPr eaLnBrk="0" fontAlgn="base" hangingPunct="0">
              <a:spcBef>
                <a:spcPct val="0"/>
              </a:spcBef>
              <a:spcAft>
                <a:spcPct val="0"/>
              </a:spcAft>
              <a:defRPr>
                <a:latin typeface="Calibri" pitchFamily="34" charset="0"/>
                <a:cs typeface="Arial" charset="0"/>
              </a:defRPr>
            </a:lvl1pPr>
          </a:lstStyle>
          <a:p>
            <a:pPr>
              <a:defRPr/>
            </a:pPr>
            <a:fld id="{47FF9AFF-5724-4B61-9EDF-1DB87DA2B719}" type="slidenum">
              <a:rPr lang="en-GB"/>
              <a:pPr>
                <a:defRPr/>
              </a:pPr>
              <a:t>‹#›</a:t>
            </a:fld>
            <a:endParaRPr lang="en-GB"/>
          </a:p>
        </p:txBody>
      </p:sp>
    </p:spTree>
    <p:extLst>
      <p:ext uri="{BB962C8B-B14F-4D97-AF65-F5344CB8AC3E}">
        <p14:creationId xmlns:p14="http://schemas.microsoft.com/office/powerpoint/2010/main" val="837237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AF1CD50-C7E5-401B-9FB0-1E1C568785D7}" type="datetimeFigureOut">
              <a:rPr lang="en-GB">
                <a:solidFill>
                  <a:prstClr val="black">
                    <a:tint val="75000"/>
                  </a:prstClr>
                </a:solidFill>
              </a:rPr>
              <a:pPr>
                <a:def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593479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38BAEDB-25FC-48ED-A571-0D875EBB1C48}" type="datetimeFigureOut">
              <a:rPr lang="en-GB">
                <a:solidFill>
                  <a:prstClr val="black">
                    <a:tint val="75000"/>
                  </a:prstClr>
                </a:solidFill>
              </a:rPr>
              <a:pPr>
                <a:def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1742165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ABB9079-B12A-4EEF-B694-19DD6F5D8459}" type="datetimeFigureOut">
              <a:rPr lang="en-GB">
                <a:solidFill>
                  <a:prstClr val="black">
                    <a:tint val="75000"/>
                  </a:prstClr>
                </a:solidFill>
              </a:rPr>
              <a:pPr>
                <a:def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81755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AA243F-8EFC-49A3-9F59-FB6D6A2EE14E}" type="datetimeFigureOut">
              <a:rPr lang="en-GB" smtClean="0"/>
              <a:t>18/02/2020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E90C0-D3E5-42D7-A3A6-2E882045A517}" type="slidenum">
              <a:rPr lang="en-GB" smtClean="0"/>
              <a:t>‹#›</a:t>
            </a:fld>
            <a:endParaRPr lang="en-GB"/>
          </a:p>
        </p:txBody>
      </p:sp>
    </p:spTree>
    <p:extLst>
      <p:ext uri="{BB962C8B-B14F-4D97-AF65-F5344CB8AC3E}">
        <p14:creationId xmlns:p14="http://schemas.microsoft.com/office/powerpoint/2010/main" val="20803846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892829"/>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92829"/>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7B3F1E3-1BBA-4E3C-B5B9-7782D16899C9}" type="datetimeFigureOut">
              <a:rPr lang="en-GB">
                <a:solidFill>
                  <a:prstClr val="black">
                    <a:tint val="75000"/>
                  </a:prstClr>
                </a:solidFill>
              </a:rPr>
              <a:pPr>
                <a:defRPr/>
              </a:pPr>
              <a:t>18/02/2020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4734989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40701"/>
            <a:ext cx="8229600" cy="1248139"/>
          </a:xfrm>
        </p:spPr>
        <p:txBody>
          <a:bodyPr/>
          <a:lstStyle>
            <a:lvl1pPr>
              <a:defRPr sz="3200"/>
            </a:lvl1pPr>
          </a:lstStyle>
          <a:p>
            <a:r>
              <a:rPr lang="en-US"/>
              <a:t>Click to edit Master title style</a:t>
            </a:r>
            <a:endParaRPr lang="en-GB" dirty="0"/>
          </a:p>
        </p:txBody>
      </p:sp>
      <p:sp>
        <p:nvSpPr>
          <p:cNvPr id="3" name="Text Placeholder 2"/>
          <p:cNvSpPr>
            <a:spLocks noGrp="1"/>
          </p:cNvSpPr>
          <p:nvPr>
            <p:ph type="body" idx="1"/>
          </p:nvPr>
        </p:nvSpPr>
        <p:spPr>
          <a:xfrm>
            <a:off x="457200" y="1988841"/>
            <a:ext cx="4040188" cy="576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64904"/>
            <a:ext cx="4040188" cy="35612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7" y="1988841"/>
            <a:ext cx="4041775" cy="576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564904"/>
            <a:ext cx="4041775" cy="35612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3"/>
          <p:cNvSpPr>
            <a:spLocks noGrp="1"/>
          </p:cNvSpPr>
          <p:nvPr>
            <p:ph type="dt" sz="half" idx="10"/>
          </p:nvPr>
        </p:nvSpPr>
        <p:spPr/>
        <p:txBody>
          <a:bodyPr/>
          <a:lstStyle>
            <a:lvl1pPr>
              <a:defRPr/>
            </a:lvl1pPr>
          </a:lstStyle>
          <a:p>
            <a:pPr>
              <a:defRPr/>
            </a:pPr>
            <a:fld id="{2A9434FC-776E-45B0-A0CD-74AB6E42782A}" type="datetimeFigureOut">
              <a:rPr lang="en-GB">
                <a:solidFill>
                  <a:prstClr val="black">
                    <a:tint val="75000"/>
                  </a:prstClr>
                </a:solidFill>
              </a:rPr>
              <a:pPr>
                <a:defRPr/>
              </a:pPr>
              <a:t>18/02/2020</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4032893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DB853E5-B1E1-4999-9712-3E9FC67FA5DC}" type="datetimeFigureOut">
              <a:rPr lang="en-GB">
                <a:solidFill>
                  <a:prstClr val="black">
                    <a:tint val="75000"/>
                  </a:prstClr>
                </a:solidFill>
              </a:rPr>
              <a:pPr>
                <a:defRPr/>
              </a:pPr>
              <a:t>18/02/2020</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8577263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790A9A-6322-468B-B7B8-D37B136F1E2B}" type="datetimeFigureOut">
              <a:rPr lang="en-GB">
                <a:solidFill>
                  <a:prstClr val="black">
                    <a:tint val="75000"/>
                  </a:prstClr>
                </a:solidFill>
              </a:rPr>
              <a:pPr>
                <a:defRPr/>
              </a:pPr>
              <a:t>18/02/2020</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3129489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932723"/>
            <a:ext cx="5111750" cy="5193441"/>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74A346-BFE5-473F-BD52-02F92DBF0B1C}" type="datetimeFigureOut">
              <a:rPr lang="en-GB">
                <a:solidFill>
                  <a:prstClr val="black">
                    <a:tint val="75000"/>
                  </a:prstClr>
                </a:solidFill>
              </a:rPr>
              <a:pPr>
                <a:defRPr/>
              </a:pPr>
              <a:t>18/02/2020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0762942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AEBFBE-74F9-4683-8376-BE6D3CFC0661}" type="datetimeFigureOut">
              <a:rPr lang="en-GB">
                <a:solidFill>
                  <a:prstClr val="black">
                    <a:tint val="75000"/>
                  </a:prstClr>
                </a:solidFill>
              </a:rPr>
              <a:pPr>
                <a:defRPr/>
              </a:pPr>
              <a:t>18/02/2020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330668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3784DD3-E4F1-4CFE-AC72-CC98A384F841}" type="datetimeFigureOut">
              <a:rPr lang="en-GB">
                <a:solidFill>
                  <a:prstClr val="black">
                    <a:tint val="75000"/>
                  </a:prstClr>
                </a:solidFill>
              </a:rPr>
              <a:pPr>
                <a:def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10439663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96336" y="932722"/>
            <a:ext cx="1090464" cy="4992556"/>
          </a:xfrm>
        </p:spPr>
        <p:txBody>
          <a:bodyPr vert="eaVert"/>
          <a:lstStyle>
            <a:lvl1pPr>
              <a:defRPr sz="2400"/>
            </a:lvl1pPr>
          </a:lstStyle>
          <a:p>
            <a:r>
              <a:rPr lang="en-US"/>
              <a:t>Click to edit Master title style</a:t>
            </a:r>
            <a:endParaRPr lang="en-GB" dirty="0"/>
          </a:p>
        </p:txBody>
      </p:sp>
      <p:sp>
        <p:nvSpPr>
          <p:cNvPr id="3" name="Vertical Text Placeholder 2"/>
          <p:cNvSpPr>
            <a:spLocks noGrp="1"/>
          </p:cNvSpPr>
          <p:nvPr>
            <p:ph type="body" orient="vert" idx="1"/>
          </p:nvPr>
        </p:nvSpPr>
        <p:spPr>
          <a:xfrm>
            <a:off x="457200" y="932724"/>
            <a:ext cx="6923112" cy="49925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4FF3AA90-9743-4ABC-86C9-D74DA93A373B}" type="datetimeFigureOut">
              <a:rPr lang="en-GB">
                <a:solidFill>
                  <a:prstClr val="black">
                    <a:tint val="75000"/>
                  </a:prstClr>
                </a:solidFill>
              </a:rPr>
              <a:pPr>
                <a:def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3895949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5987" y="1321478"/>
            <a:ext cx="6598868" cy="499418"/>
          </a:xfrm>
          <a:prstGeom prst="rect">
            <a:avLst/>
          </a:prstGeom>
        </p:spPr>
        <p:txBody>
          <a:bodyPr lIns="0" tIns="0" rIns="0" bIns="0">
            <a:noAutofit/>
          </a:bodyPr>
          <a:lstStyle>
            <a:lvl1pPr algn="r">
              <a:defRPr sz="3200" b="0" i="0">
                <a:solidFill>
                  <a:schemeClr val="bg1"/>
                </a:solidFill>
                <a:latin typeface="+mj-lt"/>
                <a:cs typeface="R Frutiger Roman"/>
              </a:defRPr>
            </a:lvl1pPr>
          </a:lstStyle>
          <a:p>
            <a:endParaRPr lang="en-US" dirty="0"/>
          </a:p>
        </p:txBody>
      </p:sp>
      <p:sp>
        <p:nvSpPr>
          <p:cNvPr id="3" name="Subtitle 2"/>
          <p:cNvSpPr>
            <a:spLocks noGrp="1"/>
          </p:cNvSpPr>
          <p:nvPr>
            <p:ph type="subTitle" idx="1" hasCustomPrompt="1"/>
          </p:nvPr>
        </p:nvSpPr>
        <p:spPr>
          <a:xfrm>
            <a:off x="2135987" y="2359302"/>
            <a:ext cx="6598868" cy="2925852"/>
          </a:xfrm>
          <a:prstGeom prst="rect">
            <a:avLst/>
          </a:prstGeom>
        </p:spPr>
        <p:txBody>
          <a:bodyPr lIns="0" tIns="0" rIns="0" bIns="0">
            <a:normAutofit/>
          </a:bodyPr>
          <a:lstStyle>
            <a:lvl1pPr marL="0" indent="0" algn="r">
              <a:lnSpc>
                <a:spcPct val="90000"/>
              </a:lnSpc>
              <a:spcBef>
                <a:spcPts val="984"/>
              </a:spcBef>
              <a:buNone/>
              <a:defRPr sz="6600" baseline="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t>
            </a:r>
            <a:br>
              <a:rPr lang="en-GB" dirty="0"/>
            </a:br>
            <a:r>
              <a:rPr lang="en-GB" dirty="0"/>
              <a:t>add Main </a:t>
            </a:r>
            <a:br>
              <a:rPr lang="en-GB" dirty="0"/>
            </a:br>
            <a:r>
              <a:rPr lang="en-GB" dirty="0"/>
              <a:t>Title here</a:t>
            </a:r>
            <a:endParaRPr lang="en-US" dirty="0"/>
          </a:p>
        </p:txBody>
      </p:sp>
      <p:sp>
        <p:nvSpPr>
          <p:cNvPr id="5" name="Text Placeholder 4"/>
          <p:cNvSpPr>
            <a:spLocks noGrp="1"/>
          </p:cNvSpPr>
          <p:nvPr>
            <p:ph type="body" sz="quarter" idx="10" hasCustomPrompt="1"/>
          </p:nvPr>
        </p:nvSpPr>
        <p:spPr>
          <a:xfrm>
            <a:off x="3794256" y="6037385"/>
            <a:ext cx="4932422" cy="399204"/>
          </a:xfrm>
          <a:prstGeom prst="rect">
            <a:avLst/>
          </a:prstGeom>
        </p:spPr>
        <p:txBody>
          <a:bodyPr vert="horz" lIns="0" tIns="0" rIns="0" bIns="0"/>
          <a:lstStyle>
            <a:lvl1pPr marL="0" indent="0" algn="r">
              <a:buFontTx/>
              <a:buNone/>
              <a:defRPr sz="2200" b="1"/>
            </a:lvl1pPr>
          </a:lstStyle>
          <a:p>
            <a:pPr lvl="0"/>
            <a:r>
              <a:rPr lang="en-GB" dirty="0"/>
              <a:t>Area for Author name and date</a:t>
            </a:r>
            <a:endParaRPr lang="en-US" dirty="0"/>
          </a:p>
        </p:txBody>
      </p:sp>
    </p:spTree>
    <p:extLst>
      <p:ext uri="{BB962C8B-B14F-4D97-AF65-F5344CB8AC3E}">
        <p14:creationId xmlns:p14="http://schemas.microsoft.com/office/powerpoint/2010/main" val="17641957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6043"/>
            <a:ext cx="8229600" cy="4114803"/>
          </a:xfrm>
          <a:prstGeom prst="rect">
            <a:avLst/>
          </a:prstGeom>
        </p:spPr>
        <p:txBody>
          <a:bodyPr lIns="0" tIns="0" rIns="0" bIns="0"/>
          <a:lstStyle>
            <a:lvl1pPr marL="268288" indent="-268288">
              <a:defRPr sz="2600">
                <a:solidFill>
                  <a:srgbClr val="0072C6"/>
                </a:solidFill>
              </a:defRPr>
            </a:lvl1pPr>
            <a:lvl2pPr marL="536575" indent="-268288">
              <a:spcBef>
                <a:spcPts val="600"/>
              </a:spcBef>
              <a:defRPr sz="2400">
                <a:solidFill>
                  <a:srgbClr val="0072C6"/>
                </a:solidFill>
              </a:defRPr>
            </a:lvl2pPr>
            <a:lvl3pPr>
              <a:defRPr sz="2000">
                <a:solidFill>
                  <a:srgbClr val="0072C6"/>
                </a:solidFill>
              </a:defRPr>
            </a:lvl3pPr>
            <a:lvl4pPr>
              <a:defRPr sz="1800">
                <a:solidFill>
                  <a:srgbClr val="0072C6"/>
                </a:solidFill>
              </a:defRPr>
            </a:lvl4pPr>
            <a:lvl5pPr>
              <a:defRPr sz="1600">
                <a:solidFill>
                  <a:srgbClr val="0072C6"/>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Placeholder 1"/>
          <p:cNvSpPr>
            <a:spLocks noGrp="1"/>
          </p:cNvSpPr>
          <p:nvPr>
            <p:ph type="title"/>
          </p:nvPr>
        </p:nvSpPr>
        <p:spPr>
          <a:xfrm>
            <a:off x="457200" y="252375"/>
            <a:ext cx="8229600" cy="447769"/>
          </a:xfrm>
          <a:prstGeom prst="rect">
            <a:avLst/>
          </a:prstGeom>
        </p:spPr>
        <p:txBody>
          <a:bodyPr vert="horz" lIns="0" tIns="0" rIns="0" bIns="0" rtlCol="0" anchor="ctr">
            <a:noAutofit/>
          </a:bodyPr>
          <a:lstStyle>
            <a:lvl1pPr>
              <a:defRPr sz="3000"/>
            </a:lvl1pPr>
          </a:lstStyle>
          <a:p>
            <a:r>
              <a:rPr lang="en-GB" dirty="0"/>
              <a:t>Click to edit Master title style</a:t>
            </a:r>
            <a:endParaRPr lang="en-US" dirty="0"/>
          </a:p>
        </p:txBody>
      </p:sp>
      <p:sp>
        <p:nvSpPr>
          <p:cNvPr id="30" name="Text Placeholder 29"/>
          <p:cNvSpPr>
            <a:spLocks noGrp="1"/>
          </p:cNvSpPr>
          <p:nvPr>
            <p:ph type="body" sz="quarter" idx="10" hasCustomPrompt="1"/>
          </p:nvPr>
        </p:nvSpPr>
        <p:spPr>
          <a:xfrm>
            <a:off x="457200" y="883006"/>
            <a:ext cx="8229600" cy="372380"/>
          </a:xfrm>
          <a:prstGeom prst="rect">
            <a:avLst/>
          </a:prstGeom>
        </p:spPr>
        <p:txBody>
          <a:bodyPr vert="horz" lIns="0" tIns="0" rIns="0" bIns="0"/>
          <a:lstStyle>
            <a:lvl1pPr marL="0" indent="0">
              <a:buFontTx/>
              <a:buNone/>
              <a:defRPr sz="2400">
                <a:solidFill>
                  <a:schemeClr val="bg1"/>
                </a:solidFill>
              </a:defRPr>
            </a:lvl1pPr>
            <a:lvl2pPr>
              <a:defRPr sz="2400"/>
            </a:lvl2pPr>
            <a:lvl3pPr>
              <a:defRPr sz="2400"/>
            </a:lvl3pPr>
            <a:lvl4pPr>
              <a:defRPr sz="2400"/>
            </a:lvl4pPr>
            <a:lvl5pPr>
              <a:defRPr sz="2400"/>
            </a:lvl5pPr>
          </a:lstStyle>
          <a:p>
            <a:pPr lvl="0"/>
            <a:r>
              <a:rPr lang="en-GB" dirty="0"/>
              <a:t>Enter title here</a:t>
            </a:r>
            <a:endParaRPr lang="en-US" dirty="0"/>
          </a:p>
        </p:txBody>
      </p:sp>
    </p:spTree>
    <p:extLst>
      <p:ext uri="{BB962C8B-B14F-4D97-AF65-F5344CB8AC3E}">
        <p14:creationId xmlns:p14="http://schemas.microsoft.com/office/powerpoint/2010/main" val="60286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theme" Target="../theme/theme10.xml"/><Relationship Id="rId1"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theme" Target="../theme/theme11.xml"/><Relationship Id="rId1" Type="http://schemas.openxmlformats.org/officeDocument/2006/relationships/slideLayout" Target="../slideLayouts/slideLayout100.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27.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theme" Target="../theme/theme9.xml"/><Relationship Id="rId1" Type="http://schemas.openxmlformats.org/officeDocument/2006/relationships/slideLayout" Target="../slideLayouts/slideLayout98.xml"/><Relationship Id="rId4"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A243F-8EFC-49A3-9F59-FB6D6A2EE14E}" type="datetimeFigureOut">
              <a:rPr lang="en-GB" smtClean="0"/>
              <a:t>18/02/2020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E90C0-D3E5-42D7-A3A6-2E882045A517}" type="slidenum">
              <a:rPr lang="en-GB" smtClean="0"/>
              <a:t>‹#›</a:t>
            </a:fld>
            <a:endParaRPr lang="en-GB"/>
          </a:p>
        </p:txBody>
      </p:sp>
    </p:spTree>
    <p:extLst>
      <p:ext uri="{BB962C8B-B14F-4D97-AF65-F5344CB8AC3E}">
        <p14:creationId xmlns:p14="http://schemas.microsoft.com/office/powerpoint/2010/main" val="36761758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8000" y="0"/>
            <a:ext cx="9180000" cy="1524000"/>
          </a:xfrm>
          <a:prstGeom prst="rect">
            <a:avLst/>
          </a:prstGeom>
          <a:solidFill>
            <a:srgbClr val="0072C6">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8000" y="638022"/>
            <a:ext cx="9180000" cy="885978"/>
          </a:xfrm>
          <a:prstGeom prst="rect">
            <a:avLst/>
          </a:prstGeom>
          <a:solidFill>
            <a:srgbClr val="0072C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18000" y="6706100"/>
            <a:ext cx="9180000" cy="179999"/>
          </a:xfrm>
          <a:prstGeom prst="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8000" y="6352901"/>
            <a:ext cx="9144000" cy="36000"/>
          </a:xfrm>
          <a:prstGeom prst="rect">
            <a:avLst/>
          </a:prstGeom>
          <a:gradFill flip="none" rotWithShape="1">
            <a:gsLst>
              <a:gs pos="43000">
                <a:srgbClr val="0072C6"/>
              </a:gs>
              <a:gs pos="91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93193" y="5843021"/>
            <a:ext cx="1493520" cy="769620"/>
          </a:xfrm>
          <a:prstGeom prst="rect">
            <a:avLst/>
          </a:prstGeom>
        </p:spPr>
      </p:pic>
    </p:spTree>
    <p:extLst>
      <p:ext uri="{BB962C8B-B14F-4D97-AF65-F5344CB8AC3E}">
        <p14:creationId xmlns:p14="http://schemas.microsoft.com/office/powerpoint/2010/main" val="3816751139"/>
      </p:ext>
    </p:extLst>
  </p:cSld>
  <p:clrMap bg1="lt1" tx1="dk1" bg2="lt2" tx2="dk2" accent1="accent1" accent2="accent2" accent3="accent3" accent4="accent4" accent5="accent5" accent6="accent6" hlink="hlink" folHlink="folHlink"/>
  <p:sldLayoutIdLst>
    <p:sldLayoutId id="2147483870" r:id="rId1"/>
  </p:sldLayoutIdLst>
  <p:txStyles>
    <p:titleStyle>
      <a:lvl1pPr algn="l" defTabSz="4572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72C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72C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72C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72C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72C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18000" y="6242538"/>
            <a:ext cx="9180000" cy="628899"/>
          </a:xfrm>
          <a:prstGeom prst="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18000" y="0"/>
            <a:ext cx="9180000" cy="898769"/>
          </a:xfrm>
          <a:prstGeom prst="rect">
            <a:avLst/>
          </a:prstGeom>
          <a:solidFill>
            <a:srgbClr val="0072C6">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btitle 2"/>
          <p:cNvSpPr txBox="1">
            <a:spLocks/>
          </p:cNvSpPr>
          <p:nvPr userDrawn="1"/>
        </p:nvSpPr>
        <p:spPr>
          <a:xfrm>
            <a:off x="3298282" y="3654112"/>
            <a:ext cx="3041949" cy="336714"/>
          </a:xfrm>
          <a:prstGeom prst="rect">
            <a:avLst/>
          </a:prstGeom>
        </p:spPr>
        <p:txBody>
          <a:bodyPr lIns="0" tIns="0" rIns="0" bIns="0">
            <a:noAutofit/>
          </a:bodyPr>
          <a:lstStyle>
            <a:lvl1pPr marL="0" indent="0" algn="r" defTabSz="457200" rtl="0" eaLnBrk="1" latinLnBrk="0" hangingPunct="1">
              <a:lnSpc>
                <a:spcPct val="90000"/>
              </a:lnSpc>
              <a:spcBef>
                <a:spcPct val="20000"/>
              </a:spcBef>
              <a:buFont typeface="Arial"/>
              <a:buNone/>
              <a:defRPr sz="5400" kern="1200" baseline="0">
                <a:solidFill>
                  <a:srgbClr val="FFFFFF"/>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600" dirty="0"/>
              <a:t>/North East Ambulance Service</a:t>
            </a:r>
            <a:endParaRPr lang="en-US" sz="1600" dirty="0"/>
          </a:p>
        </p:txBody>
      </p:sp>
      <p:pic>
        <p:nvPicPr>
          <p:cNvPr id="6" name="Picture 5" descr="FB-fLogo-printpackaging-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50307" y="3611753"/>
            <a:ext cx="249826" cy="246867"/>
          </a:xfrm>
          <a:prstGeom prst="rect">
            <a:avLst/>
          </a:prstGeom>
        </p:spPr>
      </p:pic>
      <p:pic>
        <p:nvPicPr>
          <p:cNvPr id="24" name="Picture 23" descr="Twitter_logo_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23340" y="3621522"/>
            <a:ext cx="302693" cy="246867"/>
          </a:xfrm>
          <a:prstGeom prst="rect">
            <a:avLst/>
          </a:prstGeom>
        </p:spPr>
      </p:pic>
      <p:sp>
        <p:nvSpPr>
          <p:cNvPr id="16" name="Subtitle 2"/>
          <p:cNvSpPr txBox="1">
            <a:spLocks/>
          </p:cNvSpPr>
          <p:nvPr userDrawn="1"/>
        </p:nvSpPr>
        <p:spPr>
          <a:xfrm>
            <a:off x="2221322" y="3735355"/>
            <a:ext cx="3041949" cy="336714"/>
          </a:xfrm>
          <a:prstGeom prst="rect">
            <a:avLst/>
          </a:prstGeom>
        </p:spPr>
        <p:txBody>
          <a:bodyPr lIns="0" tIns="0" rIns="0" bIns="0">
            <a:noAutofit/>
          </a:bodyPr>
          <a:lstStyle>
            <a:lvl1pPr marL="0" indent="0" algn="r" defTabSz="457200" rtl="0" eaLnBrk="1" latinLnBrk="0" hangingPunct="1">
              <a:lnSpc>
                <a:spcPct val="90000"/>
              </a:lnSpc>
              <a:spcBef>
                <a:spcPct val="20000"/>
              </a:spcBef>
              <a:buFont typeface="Arial"/>
              <a:buNone/>
              <a:defRPr sz="5400" kern="1200" baseline="0">
                <a:solidFill>
                  <a:srgbClr val="FFFFFF"/>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sz="1600" dirty="0"/>
              <a:t>/North East Ambulance Service</a:t>
            </a:r>
            <a:endParaRPr lang="en-US" sz="1600" dirty="0"/>
          </a:p>
        </p:txBody>
      </p:sp>
      <p:pic>
        <p:nvPicPr>
          <p:cNvPr id="19" name="Picture 18" descr="FB-fLogo-printpackaging-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73347" y="3692996"/>
            <a:ext cx="249826" cy="246867"/>
          </a:xfrm>
          <a:prstGeom prst="rect">
            <a:avLst/>
          </a:prstGeom>
        </p:spPr>
      </p:pic>
      <p:pic>
        <p:nvPicPr>
          <p:cNvPr id="25" name="Picture 24" descr="Twitter_logo_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46380" y="3702765"/>
            <a:ext cx="302693" cy="246867"/>
          </a:xfrm>
          <a:prstGeom prst="rect">
            <a:avLst/>
          </a:prstGeom>
        </p:spPr>
      </p:pic>
      <p:sp>
        <p:nvSpPr>
          <p:cNvPr id="26" name="Text Placeholder 4"/>
          <p:cNvSpPr txBox="1">
            <a:spLocks/>
          </p:cNvSpPr>
          <p:nvPr userDrawn="1"/>
        </p:nvSpPr>
        <p:spPr>
          <a:xfrm>
            <a:off x="3957129" y="6424130"/>
            <a:ext cx="4932422" cy="399204"/>
          </a:xfrm>
          <a:prstGeom prst="rect">
            <a:avLst/>
          </a:prstGeom>
        </p:spPr>
        <p:txBody>
          <a:bodyPr vert="horz" lIns="0" tIns="0" rIns="0" bIns="0"/>
          <a:lstStyle>
            <a:lvl1pPr marL="0" indent="0" algn="r" defTabSz="457200" rtl="0" eaLnBrk="1" latinLnBrk="0" hangingPunct="1">
              <a:spcBef>
                <a:spcPct val="20000"/>
              </a:spcBef>
              <a:buFontTx/>
              <a:buNone/>
              <a:defRPr sz="2200" b="1" kern="1200">
                <a:solidFill>
                  <a:srgbClr val="0072C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72C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72C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72C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72C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100" dirty="0">
                <a:solidFill>
                  <a:schemeClr val="bg1"/>
                </a:solidFill>
              </a:rPr>
              <a:t>© Copyright 2017 North</a:t>
            </a:r>
            <a:r>
              <a:rPr lang="en-GB" sz="1100" baseline="0" dirty="0">
                <a:solidFill>
                  <a:schemeClr val="bg1"/>
                </a:solidFill>
              </a:rPr>
              <a:t> East Ambulance Service NHS Foundation Trust</a:t>
            </a:r>
            <a:endParaRPr lang="en-US" sz="1100" dirty="0">
              <a:solidFill>
                <a:schemeClr val="bg1"/>
              </a:solidFill>
            </a:endParaRPr>
          </a:p>
        </p:txBody>
      </p:sp>
      <p:pic>
        <p:nvPicPr>
          <p:cNvPr id="27" name="Picture 26"/>
          <p:cNvPicPr>
            <a:picLocks noChangeAspect="1"/>
          </p:cNvPicPr>
          <p:nvPr userDrawn="1"/>
        </p:nvPicPr>
        <p:blipFill rotWithShape="1">
          <a:blip r:embed="rId5"/>
          <a:srcRect l="14188" r="29414" b="40741"/>
          <a:stretch/>
        </p:blipFill>
        <p:spPr>
          <a:xfrm>
            <a:off x="-23524" y="815788"/>
            <a:ext cx="9181708" cy="5426750"/>
          </a:xfrm>
          <a:prstGeom prst="rect">
            <a:avLst/>
          </a:prstGeom>
        </p:spPr>
      </p:pic>
      <p:sp>
        <p:nvSpPr>
          <p:cNvPr id="28" name="Subtitle 2"/>
          <p:cNvSpPr txBox="1">
            <a:spLocks/>
          </p:cNvSpPr>
          <p:nvPr userDrawn="1"/>
        </p:nvSpPr>
        <p:spPr>
          <a:xfrm>
            <a:off x="1183837" y="2707346"/>
            <a:ext cx="6598868" cy="2925852"/>
          </a:xfrm>
          <a:prstGeom prst="rect">
            <a:avLst/>
          </a:prstGeom>
        </p:spPr>
        <p:txBody>
          <a:bodyPr lIns="0" tIns="0" rIns="0" bIns="0">
            <a:normAutofit/>
          </a:bodyPr>
          <a:lstStyle>
            <a:lvl1pPr marL="0" indent="0" algn="r" defTabSz="457200" rtl="0" eaLnBrk="1" latinLnBrk="0" hangingPunct="1">
              <a:lnSpc>
                <a:spcPct val="90000"/>
              </a:lnSpc>
              <a:spcBef>
                <a:spcPts val="984"/>
              </a:spcBef>
              <a:buFont typeface="Arial"/>
              <a:buNone/>
              <a:defRPr sz="6600" kern="1200" baseline="0">
                <a:solidFill>
                  <a:srgbClr val="FFFFFF"/>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dirty="0"/>
              <a:t>www.neas.nhs.uk</a:t>
            </a:r>
            <a:endParaRPr lang="en-US" dirty="0"/>
          </a:p>
        </p:txBody>
      </p:sp>
      <p:sp>
        <p:nvSpPr>
          <p:cNvPr id="29" name="Subtitle 2"/>
          <p:cNvSpPr txBox="1">
            <a:spLocks/>
          </p:cNvSpPr>
          <p:nvPr userDrawn="1"/>
        </p:nvSpPr>
        <p:spPr>
          <a:xfrm>
            <a:off x="1891602" y="3840181"/>
            <a:ext cx="3041949" cy="336714"/>
          </a:xfrm>
          <a:prstGeom prst="rect">
            <a:avLst/>
          </a:prstGeom>
        </p:spPr>
        <p:txBody>
          <a:bodyPr lIns="0" tIns="0" rIns="0" bIns="0">
            <a:noAutofit/>
          </a:bodyPr>
          <a:lstStyle>
            <a:lvl1pPr marL="0" indent="0" algn="r" defTabSz="457200" rtl="0" eaLnBrk="1" latinLnBrk="0" hangingPunct="1">
              <a:lnSpc>
                <a:spcPct val="90000"/>
              </a:lnSpc>
              <a:spcBef>
                <a:spcPct val="20000"/>
              </a:spcBef>
              <a:buFont typeface="Arial"/>
              <a:buNone/>
              <a:defRPr sz="5400" kern="1200" baseline="0">
                <a:solidFill>
                  <a:srgbClr val="FFFFFF"/>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sz="1600" dirty="0"/>
              <a:t>/North East Ambulance Service</a:t>
            </a:r>
            <a:endParaRPr lang="en-US" sz="1600" dirty="0"/>
          </a:p>
        </p:txBody>
      </p:sp>
      <p:sp>
        <p:nvSpPr>
          <p:cNvPr id="30" name="Subtitle 2"/>
          <p:cNvSpPr txBox="1">
            <a:spLocks/>
          </p:cNvSpPr>
          <p:nvPr userDrawn="1"/>
        </p:nvSpPr>
        <p:spPr>
          <a:xfrm>
            <a:off x="5490945" y="3816429"/>
            <a:ext cx="2119925" cy="336714"/>
          </a:xfrm>
          <a:prstGeom prst="rect">
            <a:avLst/>
          </a:prstGeom>
        </p:spPr>
        <p:txBody>
          <a:bodyPr lIns="0" tIns="0" rIns="0" bIns="0">
            <a:noAutofit/>
          </a:bodyPr>
          <a:lstStyle>
            <a:lvl1pPr marL="0" indent="0" algn="r" defTabSz="457200" rtl="0" eaLnBrk="1" latinLnBrk="0" hangingPunct="1">
              <a:lnSpc>
                <a:spcPct val="90000"/>
              </a:lnSpc>
              <a:spcBef>
                <a:spcPct val="20000"/>
              </a:spcBef>
              <a:buFont typeface="Arial"/>
              <a:buNone/>
              <a:defRPr sz="5400" kern="1200" baseline="0">
                <a:solidFill>
                  <a:srgbClr val="FFFFFF"/>
                </a:solidFill>
                <a:latin typeface="+mj-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sz="1600" dirty="0"/>
              <a:t>@</a:t>
            </a:r>
            <a:r>
              <a:rPr lang="en-GB" sz="1600" dirty="0" err="1"/>
              <a:t>NEAmbulance</a:t>
            </a:r>
            <a:endParaRPr lang="en-US" sz="1600" dirty="0"/>
          </a:p>
        </p:txBody>
      </p:sp>
      <p:pic>
        <p:nvPicPr>
          <p:cNvPr id="9" name="Picture 8"/>
          <p:cNvPicPr>
            <a:picLocks noChangeAspect="1"/>
          </p:cNvPicPr>
          <p:nvPr userDrawn="1"/>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623389" y="3835580"/>
            <a:ext cx="249958" cy="243861"/>
          </a:xfrm>
          <a:prstGeom prst="rect">
            <a:avLst/>
          </a:prstGeom>
        </p:spPr>
      </p:pic>
      <p:pic>
        <p:nvPicPr>
          <p:cNvPr id="11" name="Picture 10"/>
          <p:cNvPicPr>
            <a:picLocks noChangeAspect="1"/>
          </p:cNvPicPr>
          <p:nvPr userDrawn="1"/>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322351" y="3822111"/>
            <a:ext cx="304826" cy="249958"/>
          </a:xfrm>
          <a:prstGeom prst="rect">
            <a:avLst/>
          </a:prstGeom>
        </p:spPr>
      </p:pic>
    </p:spTree>
    <p:extLst>
      <p:ext uri="{BB962C8B-B14F-4D97-AF65-F5344CB8AC3E}">
        <p14:creationId xmlns:p14="http://schemas.microsoft.com/office/powerpoint/2010/main" val="2354998292"/>
      </p:ext>
    </p:extLst>
  </p:cSld>
  <p:clrMap bg1="lt1" tx1="dk1" bg2="lt2" tx2="dk2" accent1="accent1" accent2="accent2" accent3="accent3" accent4="accent4" accent5="accent5" accent6="accent6" hlink="hlink" folHlink="folHlink"/>
  <p:sldLayoutIdLst>
    <p:sldLayoutId id="2147483872" r:id="rId1"/>
  </p:sldLayoutIdLst>
  <p:txStyles>
    <p:titleStyle>
      <a:lvl1pPr algn="l" defTabSz="4572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72C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72C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72C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72C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72C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7FFAD-6326-416A-861F-80054C4FA485}" type="datetime1">
              <a:rPr lang="en-US" smtClean="0"/>
              <a:t>2/18/2020</a:t>
            </a:fld>
            <a:endParaRPr lang="en-GB"/>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Mersey Care NHS Foundation Trust</a:t>
            </a: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389EC-6C86-446B-A3AC-2C94B6900C02}" type="slidenum">
              <a:rPr lang="en-GB" smtClean="0"/>
              <a:t>‹#›</a:t>
            </a:fld>
            <a:endParaRPr lang="en-GB"/>
          </a:p>
        </p:txBody>
      </p:sp>
    </p:spTree>
    <p:extLst>
      <p:ext uri="{BB962C8B-B14F-4D97-AF65-F5344CB8AC3E}">
        <p14:creationId xmlns:p14="http://schemas.microsoft.com/office/powerpoint/2010/main" val="178700898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8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39A3D-D8BF-4D68-8D24-67FB9592F17B}" type="datetime1">
              <a:rPr lang="en-US" smtClean="0">
                <a:solidFill>
                  <a:prstClr val="black">
                    <a:tint val="75000"/>
                  </a:prstClr>
                </a:solidFill>
              </a:rPr>
              <a:t>2/18/2020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8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solidFill>
                  <a:prstClr val="black">
                    <a:tint val="75000"/>
                  </a:prstClr>
                </a:solidFill>
              </a:rPr>
              <a:t>© Mersey Care NHS Foundation Trust</a:t>
            </a:r>
          </a:p>
        </p:txBody>
      </p:sp>
      <p:sp>
        <p:nvSpPr>
          <p:cNvPr id="6" name="Slide Number Placeholder 5"/>
          <p:cNvSpPr>
            <a:spLocks noGrp="1"/>
          </p:cNvSpPr>
          <p:nvPr>
            <p:ph type="sldNum" sz="quarter" idx="4"/>
          </p:nvPr>
        </p:nvSpPr>
        <p:spPr>
          <a:xfrm>
            <a:off x="6553200" y="635638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389EC-6C86-446B-A3AC-2C94B6900C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06929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00DAE89-C517-4762-8041-DADA43AB4A15}" type="datetime1">
              <a:rPr lang="en-US" smtClean="0">
                <a:solidFill>
                  <a:prstClr val="black">
                    <a:tint val="75000"/>
                  </a:prstClr>
                </a:solidFill>
              </a:rPr>
              <a:t>2/18/2020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GB">
                <a:solidFill>
                  <a:prstClr val="black">
                    <a:tint val="75000"/>
                  </a:prstClr>
                </a:solidFill>
              </a:rPr>
              <a:t>© Mersey Care NHS Foundation Trust</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CCCE673-5009-B241-A93B-0EFA06793C5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9517350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152D0A-343F-4C57-AA85-7837E4631C4C}"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1A8A14-4437-4349-B60C-EE74AE90392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185461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1608E-4034-401F-9037-8D47BA8259E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9B8777-A1D9-4316-AF93-B99B5A3837E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E87927-09B2-469C-9B95-9575261E80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6C64F9-D602-4581-A297-D9B75ECBB87E}" type="datetimeFigureOut">
              <a:rPr lang="en-GB" smtClean="0"/>
              <a:pPr/>
              <a:t>18/02/2020</a:t>
            </a:fld>
            <a:endParaRPr lang="en-GB"/>
          </a:p>
        </p:txBody>
      </p:sp>
      <p:sp>
        <p:nvSpPr>
          <p:cNvPr id="5" name="Footer Placeholder 4">
            <a:extLst>
              <a:ext uri="{FF2B5EF4-FFF2-40B4-BE49-F238E27FC236}">
                <a16:creationId xmlns:a16="http://schemas.microsoft.com/office/drawing/2014/main" id="{9E33D028-9811-4B6B-9A4D-38FE59A000B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2AEF15-8CB4-454A-A019-FB6A46032EB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78BA84-B43A-4AC2-A40E-A7E87B42CB94}" type="slidenum">
              <a:rPr lang="en-GB" smtClean="0"/>
              <a:pPr/>
              <a:t>‹#›</a:t>
            </a:fld>
            <a:endParaRPr lang="en-GB"/>
          </a:p>
        </p:txBody>
      </p:sp>
    </p:spTree>
    <p:extLst>
      <p:ext uri="{BB962C8B-B14F-4D97-AF65-F5344CB8AC3E}">
        <p14:creationId xmlns:p14="http://schemas.microsoft.com/office/powerpoint/2010/main" val="341601500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4456660" cy="2420888"/>
            <a:chOff x="0" y="0"/>
            <a:chExt cx="4456660" cy="2420888"/>
          </a:xfrm>
        </p:grpSpPr>
        <p:sp>
          <p:nvSpPr>
            <p:cNvPr id="9" name="Rectangle 8"/>
            <p:cNvSpPr/>
            <p:nvPr/>
          </p:nvSpPr>
          <p:spPr>
            <a:xfrm>
              <a:off x="0" y="908720"/>
              <a:ext cx="2987824"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p:cNvSpPr/>
            <p:nvPr/>
          </p:nvSpPr>
          <p:spPr>
            <a:xfrm>
              <a:off x="1468836" y="0"/>
              <a:ext cx="2987824"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81CF49-1011-4624-A90C-5AE08D1E69E5}"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39A951-99BC-452F-B47A-28363DE588DC}" type="slidenum">
              <a:rPr lang="en-GB" smtClean="0">
                <a:solidFill>
                  <a:prstClr val="black">
                    <a:tint val="75000"/>
                  </a:prstClr>
                </a:solidFill>
              </a:rPr>
              <a:pPr/>
              <a:t>‹#›</a:t>
            </a:fld>
            <a:endParaRPr lang="en-GB">
              <a:solidFill>
                <a:prstClr val="black">
                  <a:tint val="75000"/>
                </a:prstClr>
              </a:solidFill>
            </a:endParaRPr>
          </a:p>
        </p:txBody>
      </p:sp>
      <p:grpSp>
        <p:nvGrpSpPr>
          <p:cNvPr id="11" name="Group 10"/>
          <p:cNvGrpSpPr/>
          <p:nvPr/>
        </p:nvGrpSpPr>
        <p:grpSpPr>
          <a:xfrm>
            <a:off x="0" y="152400"/>
            <a:ext cx="4609060" cy="2420888"/>
            <a:chOff x="0" y="0"/>
            <a:chExt cx="4456660" cy="2420888"/>
          </a:xfrm>
        </p:grpSpPr>
        <p:sp>
          <p:nvSpPr>
            <p:cNvPr id="12" name="Rectangle 11"/>
            <p:cNvSpPr/>
            <p:nvPr/>
          </p:nvSpPr>
          <p:spPr>
            <a:xfrm>
              <a:off x="0" y="908720"/>
              <a:ext cx="2987824"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p:cNvSpPr/>
            <p:nvPr/>
          </p:nvSpPr>
          <p:spPr>
            <a:xfrm>
              <a:off x="1468836" y="0"/>
              <a:ext cx="2987824"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78757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6" r:id="rId3"/>
    <p:sldLayoutId id="2147483757" r:id="rId4"/>
    <p:sldLayoutId id="2147483758" r:id="rId5"/>
    <p:sldLayoutId id="2147483759" r:id="rId6"/>
    <p:sldLayoutId id="2147483760" r:id="rId7"/>
  </p:sldLayoutIdLst>
  <p:txStyles>
    <p:titleStyle>
      <a:lvl1pPr algn="ctr" defTabSz="685891" rtl="0" eaLnBrk="1" latinLnBrk="0" hangingPunct="1">
        <a:spcBef>
          <a:spcPct val="0"/>
        </a:spcBef>
        <a:buNone/>
        <a:defRPr sz="3300" b="1" kern="120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257209" indent="-257209" algn="l" defTabSz="685891"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557287" indent="-214341" algn="l" defTabSz="685891" rtl="0" eaLnBrk="1" latinLnBrk="0" hangingPunct="1">
        <a:spcBef>
          <a:spcPct val="20000"/>
        </a:spcBef>
        <a:buFont typeface="Arial" panose="020B0604020202020204" pitchFamily="34" charset="0"/>
        <a:buChar char="–"/>
        <a:defRPr sz="21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857364" indent="-171473" algn="l" defTabSz="685891" rtl="0" eaLnBrk="1" latinLnBrk="0" hangingPunct="1">
        <a:spcBef>
          <a:spcPct val="200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200310" indent="-171473" algn="l" defTabSz="685891" rtl="0" eaLnBrk="1" latinLnBrk="0" hangingPunct="1">
        <a:spcBef>
          <a:spcPct val="20000"/>
        </a:spcBef>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256" indent="-171473" algn="l" defTabSz="685891" rtl="0" eaLnBrk="1" latinLnBrk="0" hangingPunct="1">
        <a:spcBef>
          <a:spcPct val="20000"/>
        </a:spcBef>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1886201" indent="-171473" algn="l" defTabSz="6858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A501BB6C-ACCC-48F9-BAF4-F3D6C39C768D}" type="datetimeFigureOut">
              <a:rPr lang="en-GB" smtClean="0"/>
              <a:t>18/02/2020</a:t>
            </a:fld>
            <a:endParaRPr lang="en-GB"/>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B01FB8BA-8922-47A4-A41D-7B0CF31013BD}" type="slidenum">
              <a:rPr lang="en-GB" smtClean="0"/>
              <a:t>‹#›</a:t>
            </a:fld>
            <a:endParaRPr lang="en-GB"/>
          </a:p>
        </p:txBody>
      </p:sp>
    </p:spTree>
    <p:extLst>
      <p:ext uri="{BB962C8B-B14F-4D97-AF65-F5344CB8AC3E}">
        <p14:creationId xmlns:p14="http://schemas.microsoft.com/office/powerpoint/2010/main" val="135692828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7"/>
          <p:cNvSpPr txBox="1">
            <a:spLocks/>
          </p:cNvSpPr>
          <p:nvPr userDrawn="1"/>
        </p:nvSpPr>
        <p:spPr>
          <a:xfrm>
            <a:off x="3779912" y="3068961"/>
            <a:ext cx="3168650" cy="1512168"/>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3000" b="1"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Click to Add Presentation Title</a:t>
            </a:r>
            <a:endParaRPr lang="en-US" dirty="0"/>
          </a:p>
        </p:txBody>
      </p:sp>
    </p:spTree>
    <p:extLst>
      <p:ext uri="{BB962C8B-B14F-4D97-AF65-F5344CB8AC3E}">
        <p14:creationId xmlns:p14="http://schemas.microsoft.com/office/powerpoint/2010/main" val="24627748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29400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Lst>
  <p:hf hdr="0" dt="0"/>
  <p:txStyles>
    <p:titleStyle>
      <a:lvl1pPr algn="l" defTabSz="457200" rtl="0" eaLnBrk="1" latinLnBrk="0" hangingPunct="1">
        <a:lnSpc>
          <a:spcPts val="2800"/>
        </a:lnSpc>
        <a:spcBef>
          <a:spcPct val="0"/>
        </a:spcBef>
        <a:buNone/>
        <a:defRPr sz="2600" b="1" kern="1200">
          <a:solidFill>
            <a:srgbClr val="820082"/>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200" kern="1200">
          <a:solidFill>
            <a:srgbClr val="5A5A5A"/>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rgbClr val="5A5A5A"/>
          </a:solidFill>
          <a:latin typeface="Century Gothic"/>
          <a:ea typeface="+mn-ea"/>
          <a:cs typeface="Century Gothic"/>
        </a:defRPr>
      </a:lvl2pPr>
      <a:lvl3pPr marL="1143000" indent="-228600" algn="l" defTabSz="457200" rtl="0" eaLnBrk="1" latinLnBrk="0" hangingPunct="1">
        <a:spcBef>
          <a:spcPct val="20000"/>
        </a:spcBef>
        <a:buFont typeface="Arial"/>
        <a:buChar char="•"/>
        <a:defRPr sz="2200" kern="1200">
          <a:solidFill>
            <a:srgbClr val="5A5A5A"/>
          </a:solidFill>
          <a:latin typeface="Century Gothic"/>
          <a:ea typeface="+mn-ea"/>
          <a:cs typeface="Century Gothic"/>
        </a:defRPr>
      </a:lvl3pPr>
      <a:lvl4pPr marL="1600200" indent="-228600" algn="l" defTabSz="457200" rtl="0" eaLnBrk="1" latinLnBrk="0" hangingPunct="1">
        <a:spcBef>
          <a:spcPct val="20000"/>
        </a:spcBef>
        <a:buFont typeface="Arial"/>
        <a:buChar char="–"/>
        <a:defRPr sz="2200" kern="1200">
          <a:solidFill>
            <a:srgbClr val="5A5A5A"/>
          </a:solidFill>
          <a:latin typeface="Century Gothic"/>
          <a:ea typeface="+mn-ea"/>
          <a:cs typeface="Century Gothic"/>
        </a:defRPr>
      </a:lvl4pPr>
      <a:lvl5pPr marL="2057400" indent="-228600" algn="l" defTabSz="457200" rtl="0" eaLnBrk="1" latinLnBrk="0" hangingPunct="1">
        <a:spcBef>
          <a:spcPct val="20000"/>
        </a:spcBef>
        <a:buFont typeface="Arial"/>
        <a:buChar char="»"/>
        <a:defRPr sz="2200" kern="1200">
          <a:solidFill>
            <a:srgbClr val="5A5A5A"/>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40833"/>
            <a:ext cx="8229600"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989667"/>
            <a:ext cx="8229600" cy="41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A8B30DC0-8ECD-40E1-B2A4-4012E1B45CC1}" type="datetimeFigureOut">
              <a:rPr lang="en-GB">
                <a:solidFill>
                  <a:prstClr val="black">
                    <a:tint val="75000"/>
                  </a:prstClr>
                </a:solidFill>
              </a:rPr>
              <a:pPr defTabSz="914400">
                <a:defRPr/>
              </a:pPr>
              <a:t>18/02/2020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GB">
              <a:solidFill>
                <a:prstClr val="black">
                  <a:tint val="75000"/>
                </a:prstClr>
              </a:solidFill>
            </a:endParaRPr>
          </a:p>
        </p:txBody>
      </p:sp>
    </p:spTree>
    <p:extLst>
      <p:ext uri="{BB962C8B-B14F-4D97-AF65-F5344CB8AC3E}">
        <p14:creationId xmlns:p14="http://schemas.microsoft.com/office/powerpoint/2010/main" val="113635376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1" fontAlgn="base" hangingPunct="1">
        <a:spcBef>
          <a:spcPct val="0"/>
        </a:spcBef>
        <a:spcAft>
          <a:spcPct val="0"/>
        </a:spcAft>
        <a:defRPr sz="3600" b="1" kern="1200">
          <a:solidFill>
            <a:schemeClr val="tx1"/>
          </a:solidFill>
          <a:latin typeface="+mj-lt"/>
          <a:ea typeface="+mj-ea"/>
          <a:cs typeface="+mj-cs"/>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8000" y="1101990"/>
            <a:ext cx="9180000" cy="1017361"/>
          </a:xfrm>
          <a:prstGeom prst="rect">
            <a:avLst/>
          </a:prstGeom>
          <a:solidFill>
            <a:srgbClr val="0072C6">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4"/>
          <p:cNvSpPr txBox="1">
            <a:spLocks/>
          </p:cNvSpPr>
          <p:nvPr userDrawn="1"/>
        </p:nvSpPr>
        <p:spPr>
          <a:xfrm>
            <a:off x="7258538" y="5781596"/>
            <a:ext cx="1468140" cy="399204"/>
          </a:xfrm>
          <a:prstGeom prst="rect">
            <a:avLst/>
          </a:prstGeom>
        </p:spPr>
        <p:txBody>
          <a:bodyPr vert="horz" lIns="0" tIns="0" rIns="0" bIns="0"/>
          <a:lstStyle>
            <a:lvl1pPr marL="0" indent="0" algn="r" defTabSz="457200" rtl="0" eaLnBrk="1" latinLnBrk="0" hangingPunct="1">
              <a:spcBef>
                <a:spcPct val="20000"/>
              </a:spcBef>
              <a:buFontTx/>
              <a:buNone/>
              <a:defRPr sz="1800" b="0" kern="1200">
                <a:solidFill>
                  <a:srgbClr val="0072C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72C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72C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72C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72C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Prepared by</a:t>
            </a:r>
            <a:endParaRPr lang="en-US" dirty="0"/>
          </a:p>
        </p:txBody>
      </p:sp>
      <p:sp>
        <p:nvSpPr>
          <p:cNvPr id="11" name="Rectangle 10"/>
          <p:cNvSpPr/>
          <p:nvPr userDrawn="1"/>
        </p:nvSpPr>
        <p:spPr>
          <a:xfrm>
            <a:off x="-18000" y="6706100"/>
            <a:ext cx="9180000" cy="179999"/>
          </a:xfrm>
          <a:prstGeom prst="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t="9023" r="1930" b="15573"/>
          <a:stretch/>
        </p:blipFill>
        <p:spPr>
          <a:xfrm>
            <a:off x="6033407" y="32657"/>
            <a:ext cx="3061608" cy="1045030"/>
          </a:xfrm>
          <a:prstGeom prst="rect">
            <a:avLst/>
          </a:prstGeom>
        </p:spPr>
      </p:pic>
      <p:pic>
        <p:nvPicPr>
          <p:cNvPr id="3" name="Picture 2"/>
          <p:cNvPicPr>
            <a:picLocks noChangeAspect="1"/>
          </p:cNvPicPr>
          <p:nvPr userDrawn="1"/>
        </p:nvPicPr>
        <p:blipFill rotWithShape="1">
          <a:blip r:embed="rId4"/>
          <a:srcRect r="16423" b="40741"/>
          <a:stretch/>
        </p:blipFill>
        <p:spPr>
          <a:xfrm>
            <a:off x="0" y="1744534"/>
            <a:ext cx="9144000" cy="3646920"/>
          </a:xfrm>
          <a:prstGeom prst="rect">
            <a:avLst/>
          </a:prstGeom>
        </p:spPr>
      </p:pic>
    </p:spTree>
    <p:extLst>
      <p:ext uri="{BB962C8B-B14F-4D97-AF65-F5344CB8AC3E}">
        <p14:creationId xmlns:p14="http://schemas.microsoft.com/office/powerpoint/2010/main" val="649079695"/>
      </p:ext>
    </p:extLst>
  </p:cSld>
  <p:clrMap bg1="lt1" tx1="dk1" bg2="lt2" tx2="dk2" accent1="accent1" accent2="accent2" accent3="accent3" accent4="accent4" accent5="accent5" accent6="accent6" hlink="hlink" folHlink="folHlink"/>
  <p:sldLayoutIdLst>
    <p:sldLayoutId id="2147483868" r:id="rId1"/>
  </p:sldLayoutIdLst>
  <p:txStyles>
    <p:titleStyle>
      <a:lvl1pPr algn="l" defTabSz="4572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72C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72C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72C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72C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72C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9.xml"/><Relationship Id="rId4" Type="http://schemas.openxmlformats.org/officeDocument/2006/relationships/image" Target="../media/image37.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3.png"/><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jpeg"/></Relationships>
</file>

<file path=ppt/slides/_rels/slide10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25.jpeg"/><Relationship Id="rId4" Type="http://schemas.openxmlformats.org/officeDocument/2006/relationships/image" Target="../media/image224.jpeg"/></Relationships>
</file>

<file path=ppt/slides/_rels/slide10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28.jpeg"/><Relationship Id="rId4" Type="http://schemas.openxmlformats.org/officeDocument/2006/relationships/image" Target="../media/image22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31.jpeg"/><Relationship Id="rId4" Type="http://schemas.openxmlformats.org/officeDocument/2006/relationships/image" Target="../media/image230.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Layout" Target="../slideLayouts/slideLayout6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tiff"/><Relationship Id="rId1" Type="http://schemas.openxmlformats.org/officeDocument/2006/relationships/slideLayout" Target="../slideLayouts/slideLayout99.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9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vimeo.com/383089978" TargetMode="Externa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9.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tiff"/><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xml"/><Relationship Id="rId1" Type="http://schemas.openxmlformats.org/officeDocument/2006/relationships/slideLayout" Target="../slideLayouts/slideLayout101.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11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02.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102.xml"/><Relationship Id="rId5" Type="http://schemas.openxmlformats.org/officeDocument/2006/relationships/image" Target="../media/image93.jpe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24.xml"/><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124.xml"/><Relationship Id="rId5" Type="http://schemas.openxmlformats.org/officeDocument/2006/relationships/image" Target="../media/image99.jpe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xml"/><Relationship Id="rId1" Type="http://schemas.openxmlformats.org/officeDocument/2006/relationships/slideLayout" Target="../slideLayouts/slideLayout101.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107.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06.xml"/><Relationship Id="rId4"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10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09.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102.xml"/><Relationship Id="rId4" Type="http://schemas.openxmlformats.org/officeDocument/2006/relationships/image" Target="../media/image113.jpeg"/></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9.xml"/><Relationship Id="rId1" Type="http://schemas.openxmlformats.org/officeDocument/2006/relationships/slideLayout" Target="../slideLayouts/slideLayout102.xml"/><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101.xml"/><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101.xml"/><Relationship Id="rId5" Type="http://schemas.openxmlformats.org/officeDocument/2006/relationships/chart" Target="../charts/chart2.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02.xml"/><Relationship Id="rId5" Type="http://schemas.openxmlformats.org/officeDocument/2006/relationships/image" Target="../media/image122.jpe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0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107.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10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106.xml"/><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24.xml"/><Relationship Id="rId4" Type="http://schemas.openxmlformats.org/officeDocument/2006/relationships/image" Target="../media/image133.jpeg"/></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104.xml"/><Relationship Id="rId4" Type="http://schemas.openxmlformats.org/officeDocument/2006/relationships/image" Target="../media/image135.jpeg"/></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9.xml"/><Relationship Id="rId1" Type="http://schemas.openxmlformats.org/officeDocument/2006/relationships/slideLayout" Target="../slideLayouts/slideLayout104.xml"/><Relationship Id="rId4"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102.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02.xml"/><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50.jpeg"/><Relationship Id="rId18" Type="http://schemas.openxmlformats.org/officeDocument/2006/relationships/image" Target="../media/image155.jpe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149.jpeg"/><Relationship Id="rId17" Type="http://schemas.openxmlformats.org/officeDocument/2006/relationships/image" Target="../media/image154.jpeg"/><Relationship Id="rId2" Type="http://schemas.openxmlformats.org/officeDocument/2006/relationships/notesSlide" Target="../notesSlides/notesSlide32.xml"/><Relationship Id="rId16" Type="http://schemas.openxmlformats.org/officeDocument/2006/relationships/image" Target="../media/image153.jpeg"/><Relationship Id="rId1" Type="http://schemas.openxmlformats.org/officeDocument/2006/relationships/slideLayout" Target="../slideLayouts/slideLayout107.xml"/><Relationship Id="rId6" Type="http://schemas.openxmlformats.org/officeDocument/2006/relationships/image" Target="../media/image143.jpeg"/><Relationship Id="rId11" Type="http://schemas.openxmlformats.org/officeDocument/2006/relationships/image" Target="../media/image148.jpeg"/><Relationship Id="rId5" Type="http://schemas.openxmlformats.org/officeDocument/2006/relationships/image" Target="../media/image142.jpeg"/><Relationship Id="rId15" Type="http://schemas.openxmlformats.org/officeDocument/2006/relationships/image" Target="../media/image152.jpeg"/><Relationship Id="rId10" Type="http://schemas.openxmlformats.org/officeDocument/2006/relationships/image" Target="../media/image147.jpeg"/><Relationship Id="rId4" Type="http://schemas.openxmlformats.org/officeDocument/2006/relationships/image" Target="../media/image141.tiff"/><Relationship Id="rId9" Type="http://schemas.openxmlformats.org/officeDocument/2006/relationships/image" Target="../media/image146.jpeg"/><Relationship Id="rId14" Type="http://schemas.openxmlformats.org/officeDocument/2006/relationships/image" Target="../media/image151.jpeg"/></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3.xml"/><Relationship Id="rId1" Type="http://schemas.openxmlformats.org/officeDocument/2006/relationships/slideLayout" Target="../slideLayouts/slideLayout102.xml"/><Relationship Id="rId5" Type="http://schemas.openxmlformats.org/officeDocument/2006/relationships/image" Target="../media/image94.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6.xml"/><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hyperlink" Target="https://360.articulate.com/review/content/2945696d-3057-4a23-93da-f681425f6b91/review" TargetMode="External"/><Relationship Id="rId7" Type="http://schemas.openxmlformats.org/officeDocument/2006/relationships/hyperlink" Target="https://www.merseycare.nhs.uk/justandlearning2/story_html5.html?lms=1" TargetMode="External"/><Relationship Id="rId2" Type="http://schemas.openxmlformats.org/officeDocument/2006/relationships/notesSlide" Target="../notesSlides/notesSlide37.xml"/><Relationship Id="rId1" Type="http://schemas.openxmlformats.org/officeDocument/2006/relationships/slideLayout" Target="../slideLayouts/slideLayout102.xml"/><Relationship Id="rId6" Type="http://schemas.openxmlformats.org/officeDocument/2006/relationships/image" Target="../media/image160.png"/><Relationship Id="rId5" Type="http://schemas.openxmlformats.org/officeDocument/2006/relationships/hyperlink" Target="https://www.merseycare.nhs.uk/justandlearning/story_html5.html?lms=1" TargetMode="External"/><Relationship Id="rId4" Type="http://schemas.openxmlformats.org/officeDocument/2006/relationships/image" Target="../media/image159.jpeg"/><Relationship Id="rId9" Type="http://schemas.openxmlformats.org/officeDocument/2006/relationships/hyperlink" Target="https://www.northumbria.ac.uk/study-at-northumbria/continuing-professional-development-short-courses-specialist-training/restorative-just-cultur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102.xml"/><Relationship Id="rId6" Type="http://schemas.openxmlformats.org/officeDocument/2006/relationships/image" Target="../media/image164.jpg"/><Relationship Id="rId5" Type="http://schemas.openxmlformats.org/officeDocument/2006/relationships/image" Target="../media/image163.jpg"/><Relationship Id="rId4" Type="http://schemas.openxmlformats.org/officeDocument/2006/relationships/image" Target="../media/image162.jpg"/></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02.xml"/><Relationship Id="rId6" Type="http://schemas.openxmlformats.org/officeDocument/2006/relationships/hyperlink" Target="http://www.merseycare.nhs.uk/" TargetMode="External"/><Relationship Id="rId5" Type="http://schemas.openxmlformats.org/officeDocument/2006/relationships/hyperlink" Target="mailto:Amanda.oates@merseycare.nhs.uk" TargetMode="External"/><Relationship Id="rId4" Type="http://schemas.openxmlformats.org/officeDocument/2006/relationships/hyperlink" Target="https://www.youtube.com/watch?v=LCFcvekVWGM&amp;feature=youtu.be"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86.xml"/></Relationships>
</file>

<file path=ppt/slides/_rels/slide7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8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1.xml"/><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42.xml"/><Relationship Id="rId1" Type="http://schemas.openxmlformats.org/officeDocument/2006/relationships/slideLayout" Target="../slideLayouts/slideLayout88.xml"/></Relationships>
</file>

<file path=ppt/slides/_rels/slide84.xml.rels><?xml version="1.0" encoding="UTF-8" standalone="yes"?>
<Relationships xmlns="http://schemas.openxmlformats.org/package/2006/relationships"><Relationship Id="rId8" Type="http://schemas.openxmlformats.org/officeDocument/2006/relationships/image" Target="../media/image184.emf"/><Relationship Id="rId3" Type="http://schemas.openxmlformats.org/officeDocument/2006/relationships/image" Target="../media/image179.png"/><Relationship Id="rId7" Type="http://schemas.openxmlformats.org/officeDocument/2006/relationships/image" Target="../media/image183.emf"/><Relationship Id="rId2" Type="http://schemas.openxmlformats.org/officeDocument/2006/relationships/image" Target="../media/image178.emf"/><Relationship Id="rId1" Type="http://schemas.openxmlformats.org/officeDocument/2006/relationships/slideLayout" Target="../slideLayouts/slideLayout88.xml"/><Relationship Id="rId6" Type="http://schemas.openxmlformats.org/officeDocument/2006/relationships/image" Target="../media/image182.emf"/><Relationship Id="rId5" Type="http://schemas.openxmlformats.org/officeDocument/2006/relationships/image" Target="../media/image181.emf"/><Relationship Id="rId4" Type="http://schemas.openxmlformats.org/officeDocument/2006/relationships/image" Target="../media/image180.emf"/></Relationships>
</file>

<file path=ppt/slides/_rels/slide8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3.xml"/><Relationship Id="rId1" Type="http://schemas.openxmlformats.org/officeDocument/2006/relationships/slideLayout" Target="../slideLayouts/slideLayout88.xml"/></Relationships>
</file>

<file path=ppt/slides/_rels/slide8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8.xml"/></Relationships>
</file>

<file path=ppt/slides/_rels/slide8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88.xml"/><Relationship Id="rId4" Type="http://schemas.openxmlformats.org/officeDocument/2006/relationships/image" Target="../media/image191.pn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02.jpeg"/><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image" Target="../media/image201.jpeg"/><Relationship Id="rId2" Type="http://schemas.openxmlformats.org/officeDocument/2006/relationships/notesSlide" Target="../notesSlides/notesSlide45.xml"/><Relationship Id="rId16" Type="http://schemas.openxmlformats.org/officeDocument/2006/relationships/image" Target="../media/image205.gif"/><Relationship Id="rId1" Type="http://schemas.openxmlformats.org/officeDocument/2006/relationships/slideLayout" Target="../slideLayouts/slideLayout88.xml"/><Relationship Id="rId6" Type="http://schemas.openxmlformats.org/officeDocument/2006/relationships/image" Target="../media/image195.jpeg"/><Relationship Id="rId11" Type="http://schemas.openxmlformats.org/officeDocument/2006/relationships/image" Target="../media/image200.jpeg"/><Relationship Id="rId5" Type="http://schemas.openxmlformats.org/officeDocument/2006/relationships/image" Target="../media/image194.jpeg"/><Relationship Id="rId15" Type="http://schemas.openxmlformats.org/officeDocument/2006/relationships/image" Target="../media/image204.jpeg"/><Relationship Id="rId10" Type="http://schemas.openxmlformats.org/officeDocument/2006/relationships/image" Target="../media/image199.jpeg"/><Relationship Id="rId4" Type="http://schemas.openxmlformats.org/officeDocument/2006/relationships/image" Target="../media/image193.jpeg"/><Relationship Id="rId9" Type="http://schemas.openxmlformats.org/officeDocument/2006/relationships/image" Target="../media/image198.jpeg"/><Relationship Id="rId14" Type="http://schemas.openxmlformats.org/officeDocument/2006/relationships/image" Target="../media/image203.jpeg"/></Relationships>
</file>

<file path=ppt/slides/_rels/slide9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88.xml"/></Relationships>
</file>

<file path=ppt/slides/_rels/slide9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jpeg"/></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citynet.com/" TargetMode="External"/><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image" Target="../media/image21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85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485E6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647287-98D9-41CD-A978-DFA1981E3A80}"/>
              </a:ext>
            </a:extLst>
          </p:cNvPr>
          <p:cNvSpPr>
            <a:spLocks noGrp="1"/>
          </p:cNvSpPr>
          <p:nvPr>
            <p:ph type="title"/>
          </p:nvPr>
        </p:nvSpPr>
        <p:spPr>
          <a:xfrm>
            <a:off x="576816" y="5400264"/>
            <a:ext cx="7990368" cy="978597"/>
          </a:xfrm>
        </p:spPr>
        <p:txBody>
          <a:bodyPr vert="horz" lIns="91440" tIns="45720" rIns="91440" bIns="45720" rtlCol="0" anchor="b">
            <a:noAutofit/>
          </a:bodyPr>
          <a:lstStyle/>
          <a:p>
            <a:pPr algn="ctr" defTabSz="914400"/>
            <a:r>
              <a:rPr lang="en-GB" sz="2600" dirty="0">
                <a:solidFill>
                  <a:srgbClr val="485E62"/>
                </a:solidFill>
              </a:rPr>
              <a:t>Culture and Leadership Network for Ambulance Services</a:t>
            </a:r>
            <a:br>
              <a:rPr lang="en-GB" sz="2600" dirty="0">
                <a:solidFill>
                  <a:srgbClr val="485E62"/>
                </a:solidFill>
              </a:rPr>
            </a:br>
            <a:br>
              <a:rPr lang="en-GB" sz="2600" dirty="0">
                <a:solidFill>
                  <a:srgbClr val="485E62"/>
                </a:solidFill>
              </a:rPr>
            </a:br>
            <a:r>
              <a:rPr lang="en-GB" sz="2600" dirty="0">
                <a:solidFill>
                  <a:srgbClr val="485E62"/>
                </a:solidFill>
              </a:rPr>
              <a:t>Culture Conference 2020</a:t>
            </a:r>
          </a:p>
        </p:txBody>
      </p:sp>
      <p:pic>
        <p:nvPicPr>
          <p:cNvPr id="4" name="Picture 2" descr="A group of people in front of a crowd&#10;&#10;Description generated with high confidence">
            <a:extLst>
              <a:ext uri="{FF2B5EF4-FFF2-40B4-BE49-F238E27FC236}">
                <a16:creationId xmlns:a16="http://schemas.microsoft.com/office/drawing/2014/main" id="{FA1836CD-99D0-42ED-A0D1-490DE070FC2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613" r="2" b="10972"/>
          <a:stretch/>
        </p:blipFill>
        <p:spPr bwMode="auto">
          <a:xfrm>
            <a:off x="1716679" y="307894"/>
            <a:ext cx="5560828" cy="2384588"/>
          </a:xfrm>
          <a:prstGeom prst="rect">
            <a:avLst/>
          </a:prstGeom>
          <a:extLst>
            <a:ext uri="{909E8E84-426E-40DD-AFC4-6F175D3DCCD1}">
              <a14:hiddenFill xmlns:a14="http://schemas.microsoft.com/office/drawing/2010/main">
                <a:solidFill>
                  <a:schemeClr val="accent1"/>
                </a:solidFill>
              </a14:hiddenFill>
            </a:ext>
          </a:extLst>
        </p:spPr>
      </p:pic>
      <p:sp>
        <p:nvSpPr>
          <p:cNvPr id="12" name="object 2">
            <a:extLst>
              <a:ext uri="{FF2B5EF4-FFF2-40B4-BE49-F238E27FC236}">
                <a16:creationId xmlns:a16="http://schemas.microsoft.com/office/drawing/2014/main" id="{44A61B70-800A-42E9-856E-BFD0D3D52E22}"/>
              </a:ext>
            </a:extLst>
          </p:cNvPr>
          <p:cNvSpPr/>
          <p:nvPr/>
        </p:nvSpPr>
        <p:spPr>
          <a:xfrm>
            <a:off x="207006" y="6237312"/>
            <a:ext cx="1124633" cy="364148"/>
          </a:xfrm>
          <a:prstGeom prst="rect">
            <a:avLst/>
          </a:prstGeom>
          <a:blipFill>
            <a:blip r:embed="rId3" cstate="email">
              <a:extLst>
                <a:ext uri="{28A0092B-C50C-407E-A947-70E740481C1C}">
                  <a14:useLocalDpi xmlns:a14="http://schemas.microsoft.com/office/drawing/2010/main"/>
                </a:ext>
              </a:extLst>
            </a:blip>
            <a:stretch>
              <a:fillRect/>
            </a:stretch>
          </a:blipFill>
          <a:ln w="12700">
            <a:miter lim="400000"/>
          </a:ln>
        </p:spPr>
        <p:txBody>
          <a:bodyPr lIns="34289" tIns="34289" rIns="34289" bIns="34289"/>
          <a:lstStyle/>
          <a:p>
            <a:pPr marL="0" marR="0" lvl="0" indent="0" algn="l" defTabSz="685775" rtl="0" eaLnBrk="1" fontAlgn="auto" latinLnBrk="0" hangingPunct="1">
              <a:lnSpc>
                <a:spcPct val="100000"/>
              </a:lnSpc>
              <a:spcBef>
                <a:spcPts val="0"/>
              </a:spcBef>
              <a:spcAft>
                <a:spcPts val="0"/>
              </a:spcAft>
              <a:buClrTx/>
              <a:buSzTx/>
              <a:buFontTx/>
              <a:buNone/>
              <a:tabLst/>
              <a:defRPr b="0">
                <a:latin typeface="Calibri"/>
                <a:ea typeface="Calibri"/>
                <a:cs typeface="Calibri"/>
                <a:sym typeface="Calibri"/>
              </a:defRPr>
            </a:pPr>
            <a:endParaRPr kumimoji="0" sz="949" b="0" i="0" u="none" strike="noStrike" kern="1200" cap="none" spc="0" normalizeH="0" baseline="0" noProof="0">
              <a:ln>
                <a:noFill/>
              </a:ln>
              <a:solidFill>
                <a:prstClr val="black"/>
              </a:solidFill>
              <a:effectLst/>
              <a:uLnTx/>
              <a:uFillTx/>
              <a:latin typeface="Calibri"/>
              <a:cs typeface="Calibri"/>
              <a:sym typeface="Calibri"/>
            </a:endParaRPr>
          </a:p>
        </p:txBody>
      </p:sp>
      <p:pic>
        <p:nvPicPr>
          <p:cNvPr id="1027" name="DF856E8E-F885-492F-8E6E-AE0623DAD8C1" descr="DF856E8E-F885-492F-8E6E-AE0623DAD8C1">
            <a:extLst>
              <a:ext uri="{FF2B5EF4-FFF2-40B4-BE49-F238E27FC236}">
                <a16:creationId xmlns:a16="http://schemas.microsoft.com/office/drawing/2014/main" id="{06BFCB7E-098D-4D0E-9C09-9773AFA6D1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8195" y="2797551"/>
            <a:ext cx="7037797" cy="23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7319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Organisation </a:t>
            </a:r>
          </a:p>
        </p:txBody>
      </p:sp>
      <p:graphicFrame>
        <p:nvGraphicFramePr>
          <p:cNvPr id="4" name="Content Placeholder 3"/>
          <p:cNvGraphicFramePr>
            <a:graphicFrameLocks noGrp="1"/>
          </p:cNvGraphicFramePr>
          <p:nvPr>
            <p:ph idx="1"/>
          </p:nvPr>
        </p:nvGraphicFramePr>
        <p:xfrm>
          <a:off x="1187624" y="1844824"/>
          <a:ext cx="6563072" cy="3268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p:cNvCxnSpPr/>
          <p:nvPr/>
        </p:nvCxnSpPr>
        <p:spPr>
          <a:xfrm>
            <a:off x="4716016" y="3501008"/>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4907977" y="4077072"/>
            <a:ext cx="96016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868144" y="3207829"/>
            <a:ext cx="0" cy="8692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733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09C48-637E-4410-BFAB-1CC5558E2F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771247" cy="6858000"/>
          </a:xfrm>
          <a:prstGeom prst="rect">
            <a:avLst/>
          </a:prstGeom>
        </p:spPr>
      </p:pic>
      <p:sp>
        <p:nvSpPr>
          <p:cNvPr id="2" name="Title 1">
            <a:extLst>
              <a:ext uri="{FF2B5EF4-FFF2-40B4-BE49-F238E27FC236}">
                <a16:creationId xmlns:a16="http://schemas.microsoft.com/office/drawing/2014/main" id="{8C2187FC-9827-4D95-BFB0-7CBD27795FA3}"/>
              </a:ext>
            </a:extLst>
          </p:cNvPr>
          <p:cNvSpPr>
            <a:spLocks noGrp="1"/>
          </p:cNvSpPr>
          <p:nvPr>
            <p:ph type="title"/>
          </p:nvPr>
        </p:nvSpPr>
        <p:spPr>
          <a:xfrm>
            <a:off x="4211588" y="1697702"/>
            <a:ext cx="5001523" cy="1325563"/>
          </a:xfrm>
        </p:spPr>
        <p:txBody>
          <a:bodyPr>
            <a:noAutofit/>
          </a:bodyPr>
          <a:lstStyle/>
          <a:p>
            <a:br>
              <a:rPr lang="en-GB" sz="2600" b="1" dirty="0">
                <a:latin typeface="+mn-lt"/>
              </a:rPr>
            </a:br>
            <a:r>
              <a:rPr lang="en-GB" sz="2600" b="1" dirty="0">
                <a:latin typeface="+mn-lt"/>
              </a:rPr>
              <a:t>Moving to Actions – Kathryn asked that people re-group into their ‘real world’ teams to give thought to:</a:t>
            </a:r>
            <a:br>
              <a:rPr lang="en-GB" sz="2600" dirty="0">
                <a:latin typeface="+mn-lt"/>
              </a:rPr>
            </a:br>
            <a:br>
              <a:rPr lang="en-GB" sz="2600" dirty="0">
                <a:latin typeface="+mn-lt"/>
              </a:rPr>
            </a:br>
            <a:r>
              <a:rPr lang="en-GB" sz="2200" dirty="0">
                <a:latin typeface="+mn-lt"/>
              </a:rPr>
              <a:t>What’s needed as a team or organisation?</a:t>
            </a:r>
            <a:br>
              <a:rPr lang="en-GB" sz="2200" dirty="0">
                <a:latin typeface="+mn-lt"/>
              </a:rPr>
            </a:br>
            <a:br>
              <a:rPr lang="en-GB" sz="2200" dirty="0">
                <a:latin typeface="+mn-lt"/>
              </a:rPr>
            </a:br>
            <a:r>
              <a:rPr lang="en-GB" sz="2200" dirty="0">
                <a:latin typeface="+mn-lt"/>
              </a:rPr>
              <a:t>What’s needed at a national level?</a:t>
            </a:r>
            <a:br>
              <a:rPr lang="en-GB" sz="2200" dirty="0">
                <a:latin typeface="+mn-lt"/>
              </a:rPr>
            </a:br>
            <a:br>
              <a:rPr lang="en-GB" sz="2200" dirty="0">
                <a:latin typeface="+mn-lt"/>
              </a:rPr>
            </a:br>
            <a:br>
              <a:rPr lang="en-GB" sz="2600" dirty="0">
                <a:latin typeface="+mn-lt"/>
              </a:rPr>
            </a:br>
            <a:br>
              <a:rPr lang="en-GB" sz="2600" dirty="0">
                <a:latin typeface="+mn-lt"/>
              </a:rPr>
            </a:br>
            <a:br>
              <a:rPr lang="en-GB" sz="2600" dirty="0">
                <a:latin typeface="+mn-lt"/>
              </a:rPr>
            </a:br>
            <a:endParaRPr lang="en-GB" sz="2600" dirty="0">
              <a:latin typeface="+mn-lt"/>
            </a:endParaRPr>
          </a:p>
        </p:txBody>
      </p:sp>
      <p:pic>
        <p:nvPicPr>
          <p:cNvPr id="6" name="Picture 5" descr="A person standing in a room&#10;&#10;Description automatically generated">
            <a:extLst>
              <a:ext uri="{FF2B5EF4-FFF2-40B4-BE49-F238E27FC236}">
                <a16:creationId xmlns:a16="http://schemas.microsoft.com/office/drawing/2014/main" id="{14CD0AEE-C8DE-4505-A8EA-E866D7EE43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118688" y="3683296"/>
            <a:ext cx="3579629" cy="2684722"/>
          </a:xfrm>
          <a:prstGeom prst="rect">
            <a:avLst/>
          </a:prstGeom>
        </p:spPr>
      </p:pic>
    </p:spTree>
    <p:extLst>
      <p:ext uri="{BB962C8B-B14F-4D97-AF65-F5344CB8AC3E}">
        <p14:creationId xmlns:p14="http://schemas.microsoft.com/office/powerpoint/2010/main" val="39910491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7214" y="723014"/>
            <a:ext cx="8846287" cy="5502349"/>
            <a:chOff x="-846541" y="620410"/>
            <a:chExt cx="9667013" cy="6267313"/>
          </a:xfrm>
        </p:grpSpPr>
        <p:sp>
          <p:nvSpPr>
            <p:cNvPr id="4" name="Rounded Rectangle 3"/>
            <p:cNvSpPr/>
            <p:nvPr/>
          </p:nvSpPr>
          <p:spPr>
            <a:xfrm>
              <a:off x="1907704" y="5616624"/>
              <a:ext cx="6912768" cy="1124744"/>
            </a:xfrm>
            <a:prstGeom prst="roundRect">
              <a:avLst/>
            </a:prstGeom>
            <a:solidFill>
              <a:srgbClr val="FFFF99"/>
            </a:solidFill>
            <a:ln w="9525"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schemeClr val="tx1"/>
                  </a:solidFill>
                </a:rPr>
                <a:t>Lets have fun and be positive that we can affect the change we all want to see.</a:t>
              </a:r>
            </a:p>
          </p:txBody>
        </p:sp>
        <p:sp>
          <p:nvSpPr>
            <p:cNvPr id="15" name="TextBox 14"/>
            <p:cNvSpPr txBox="1"/>
            <p:nvPr/>
          </p:nvSpPr>
          <p:spPr>
            <a:xfrm>
              <a:off x="1989083" y="5616624"/>
              <a:ext cx="6696744" cy="380525"/>
            </a:xfrm>
            <a:prstGeom prst="rect">
              <a:avLst/>
            </a:prstGeom>
            <a:noFill/>
          </p:spPr>
          <p:txBody>
            <a:bodyPr wrap="square" rtlCol="0">
              <a:spAutoFit/>
            </a:bodyPr>
            <a:lstStyle/>
            <a:p>
              <a:pPr algn="ctr" defTabSz="342900"/>
              <a:r>
                <a:rPr lang="en-GB" sz="1350" dirty="0">
                  <a:solidFill>
                    <a:prstClr val="black"/>
                  </a:solidFill>
                </a:rPr>
                <a:t>Other ideas / actions:</a:t>
              </a:r>
            </a:p>
          </p:txBody>
        </p:sp>
        <p:sp>
          <p:nvSpPr>
            <p:cNvPr id="20" name="TextBox 19"/>
            <p:cNvSpPr txBox="1"/>
            <p:nvPr/>
          </p:nvSpPr>
          <p:spPr>
            <a:xfrm>
              <a:off x="-846541" y="6624283"/>
              <a:ext cx="2466214" cy="263440"/>
            </a:xfrm>
            <a:prstGeom prst="rect">
              <a:avLst/>
            </a:prstGeom>
            <a:noFill/>
          </p:spPr>
          <p:txBody>
            <a:bodyPr wrap="square" rtlCol="0">
              <a:spAutoFit/>
            </a:bodyPr>
            <a:lstStyle/>
            <a:p>
              <a:pPr defTabSz="342900"/>
              <a:r>
                <a:rPr lang="en-GB" sz="750" dirty="0">
                  <a:solidFill>
                    <a:prstClr val="black"/>
                  </a:solidFill>
                </a:rPr>
                <a:t>Adapted from www.idenk.com</a:t>
              </a:r>
            </a:p>
          </p:txBody>
        </p:sp>
        <p:grpSp>
          <p:nvGrpSpPr>
            <p:cNvPr id="25" name="Group 24"/>
            <p:cNvGrpSpPr/>
            <p:nvPr/>
          </p:nvGrpSpPr>
          <p:grpSpPr>
            <a:xfrm>
              <a:off x="107504" y="620410"/>
              <a:ext cx="8712968" cy="4852841"/>
              <a:chOff x="107504" y="476394"/>
              <a:chExt cx="8712968" cy="4852841"/>
            </a:xfrm>
          </p:grpSpPr>
          <p:sp>
            <p:nvSpPr>
              <p:cNvPr id="5" name="Rounded Rectangle 4"/>
              <p:cNvSpPr/>
              <p:nvPr/>
            </p:nvSpPr>
            <p:spPr>
              <a:xfrm>
                <a:off x="1907703" y="908720"/>
                <a:ext cx="3429752" cy="1224136"/>
              </a:xfrm>
              <a:prstGeom prst="roundRect">
                <a:avLst/>
              </a:prstGeom>
              <a:solidFill>
                <a:srgbClr val="E5F3F7"/>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prstClr val="black"/>
                    </a:solidFill>
                  </a:rPr>
                  <a:t>Celebrate our success; involve everyone, actively listen; back to the floor programme for managers; network more; embrace story telling; make our work visceral and visual; involve people</a:t>
                </a:r>
              </a:p>
            </p:txBody>
          </p:sp>
          <p:sp>
            <p:nvSpPr>
              <p:cNvPr id="7" name="Rounded Rectangle 6"/>
              <p:cNvSpPr/>
              <p:nvPr/>
            </p:nvSpPr>
            <p:spPr>
              <a:xfrm>
                <a:off x="5530242" y="908720"/>
                <a:ext cx="3290229" cy="1224136"/>
              </a:xfrm>
              <a:prstGeom prst="roundRect">
                <a:avLst/>
              </a:prstGeom>
              <a:solidFill>
                <a:srgbClr val="E5F3F7"/>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prstClr val="black"/>
                    </a:solidFill>
                  </a:rPr>
                  <a:t>Appoint a national lead for our culture work; talk more; meet; collaborate; articulate and be consistent in our aims; work together to develop our appetite for change; be the change we want to be.</a:t>
                </a:r>
              </a:p>
            </p:txBody>
          </p:sp>
          <p:sp>
            <p:nvSpPr>
              <p:cNvPr id="8" name="Rounded Rectangle 7"/>
              <p:cNvSpPr/>
              <p:nvPr/>
            </p:nvSpPr>
            <p:spPr>
              <a:xfrm>
                <a:off x="1895274" y="2389530"/>
                <a:ext cx="3442182" cy="1224136"/>
              </a:xfrm>
              <a:prstGeom prst="roundRect">
                <a:avLst/>
              </a:prstGeom>
              <a:solidFill>
                <a:srgbClr val="F8ECEC"/>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prstClr val="black"/>
                    </a:solidFill>
                  </a:rPr>
                  <a:t>Stop the blame language; don’t interpret policies in black and white text, they are guides; stop blaming performance as a barrier to change; stop focusing on just numbers; stop short termism; stop the silos.</a:t>
                </a:r>
              </a:p>
            </p:txBody>
          </p:sp>
          <p:sp>
            <p:nvSpPr>
              <p:cNvPr id="10" name="Rounded Rectangle 9"/>
              <p:cNvSpPr/>
              <p:nvPr/>
            </p:nvSpPr>
            <p:spPr>
              <a:xfrm>
                <a:off x="5530243" y="2389530"/>
                <a:ext cx="3290229" cy="1224136"/>
              </a:xfrm>
              <a:prstGeom prst="roundRect">
                <a:avLst/>
              </a:prstGeom>
              <a:solidFill>
                <a:srgbClr val="F8ECEC"/>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prstClr val="black"/>
                    </a:solidFill>
                  </a:rPr>
                  <a:t>Stop the blame and hurt language; stop the demanding targets; stop competing across our services; stop the short termism – this is a long haul; stop ignoring difficult conversations as we need to be better. </a:t>
                </a:r>
              </a:p>
            </p:txBody>
          </p:sp>
          <p:sp>
            <p:nvSpPr>
              <p:cNvPr id="11" name="Rounded Rectangle 10"/>
              <p:cNvSpPr/>
              <p:nvPr/>
            </p:nvSpPr>
            <p:spPr>
              <a:xfrm>
                <a:off x="1849735" y="3789040"/>
                <a:ext cx="3500151" cy="1540195"/>
              </a:xfrm>
              <a:prstGeom prst="roundRect">
                <a:avLst/>
              </a:prstGeom>
              <a:solidFill>
                <a:srgbClr val="CCFFCC"/>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prstClr val="black"/>
                    </a:solidFill>
                  </a:rPr>
                  <a:t>Facilitation skills for managers; make the time for change; reverse mentoring; define and review our purpose; engage all functions; develop our ambulance culture plan to the NHS people plan; staff focus groups; employee conversation cafes.</a:t>
                </a:r>
              </a:p>
            </p:txBody>
          </p:sp>
          <p:sp>
            <p:nvSpPr>
              <p:cNvPr id="12" name="Rounded Rectangle 11"/>
              <p:cNvSpPr/>
              <p:nvPr/>
            </p:nvSpPr>
            <p:spPr>
              <a:xfrm>
                <a:off x="5530242" y="3789040"/>
                <a:ext cx="3290230" cy="1224136"/>
              </a:xfrm>
              <a:prstGeom prst="roundRect">
                <a:avLst/>
              </a:prstGeom>
              <a:solidFill>
                <a:srgbClr val="CCFFCC"/>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prstClr val="black"/>
                    </a:solidFill>
                  </a:rPr>
                  <a:t>Move to ‘Just Culture’ leadership development; develop a framework with accepted principles; cross organisational working; share practice and discuss; invest some money to make this change happen</a:t>
                </a:r>
              </a:p>
            </p:txBody>
          </p:sp>
          <p:sp>
            <p:nvSpPr>
              <p:cNvPr id="17" name="TextBox 16"/>
              <p:cNvSpPr txBox="1"/>
              <p:nvPr/>
            </p:nvSpPr>
            <p:spPr>
              <a:xfrm>
                <a:off x="107504" y="1170796"/>
                <a:ext cx="1656184" cy="1053762"/>
              </a:xfrm>
              <a:prstGeom prst="rect">
                <a:avLst/>
              </a:prstGeom>
              <a:noFill/>
            </p:spPr>
            <p:txBody>
              <a:bodyPr wrap="square" rtlCol="0">
                <a:spAutoFit/>
              </a:bodyPr>
              <a:lstStyle/>
              <a:p>
                <a:pPr defTabSz="342900"/>
                <a:r>
                  <a:rPr lang="en-GB" sz="1200" dirty="0">
                    <a:solidFill>
                      <a:prstClr val="black"/>
                    </a:solidFill>
                  </a:rPr>
                  <a:t>What could we speed up / do more of ? (</a:t>
                </a:r>
                <a:r>
                  <a:rPr lang="en-GB" sz="1200" b="1" dirty="0">
                    <a:solidFill>
                      <a:srgbClr val="4F81BD"/>
                    </a:solidFill>
                  </a:rPr>
                  <a:t>Accelerate</a:t>
                </a:r>
                <a:r>
                  <a:rPr lang="en-GB" sz="1200" dirty="0">
                    <a:solidFill>
                      <a:prstClr val="black"/>
                    </a:solidFill>
                  </a:rPr>
                  <a:t>)</a:t>
                </a:r>
                <a:r>
                  <a:rPr lang="en-GB" sz="1200" b="1" dirty="0">
                    <a:solidFill>
                      <a:srgbClr val="4F81BD"/>
                    </a:solidFill>
                  </a:rPr>
                  <a:t> </a:t>
                </a:r>
                <a:endParaRPr lang="en-GB" sz="1200" b="1" dirty="0">
                  <a:solidFill>
                    <a:srgbClr val="1F497D"/>
                  </a:solidFill>
                </a:endParaRPr>
              </a:p>
            </p:txBody>
          </p:sp>
          <p:sp>
            <p:nvSpPr>
              <p:cNvPr id="18" name="TextBox 17"/>
              <p:cNvSpPr txBox="1"/>
              <p:nvPr/>
            </p:nvSpPr>
            <p:spPr>
              <a:xfrm>
                <a:off x="107504" y="2653246"/>
                <a:ext cx="1656184" cy="819593"/>
              </a:xfrm>
              <a:prstGeom prst="rect">
                <a:avLst/>
              </a:prstGeom>
              <a:noFill/>
            </p:spPr>
            <p:txBody>
              <a:bodyPr wrap="square" rtlCol="0">
                <a:spAutoFit/>
              </a:bodyPr>
              <a:lstStyle/>
              <a:p>
                <a:pPr defTabSz="342900"/>
                <a:r>
                  <a:rPr lang="en-GB" sz="1200" dirty="0">
                    <a:solidFill>
                      <a:prstClr val="black"/>
                    </a:solidFill>
                  </a:rPr>
                  <a:t>What could we stop doing ? (</a:t>
                </a:r>
                <a:r>
                  <a:rPr lang="en-GB" sz="1200" b="1" dirty="0">
                    <a:solidFill>
                      <a:srgbClr val="FF0066"/>
                    </a:solidFill>
                  </a:rPr>
                  <a:t>Brake</a:t>
                </a:r>
                <a:r>
                  <a:rPr lang="en-GB" sz="1200" dirty="0">
                    <a:solidFill>
                      <a:prstClr val="black"/>
                    </a:solidFill>
                  </a:rPr>
                  <a:t>)</a:t>
                </a:r>
                <a:r>
                  <a:rPr lang="en-GB" sz="1200" b="1" dirty="0">
                    <a:solidFill>
                      <a:srgbClr val="4F81BD"/>
                    </a:solidFill>
                  </a:rPr>
                  <a:t> </a:t>
                </a:r>
                <a:endParaRPr lang="en-GB" sz="1200" b="1" dirty="0">
                  <a:solidFill>
                    <a:srgbClr val="1F497D"/>
                  </a:solidFill>
                </a:endParaRPr>
              </a:p>
            </p:txBody>
          </p:sp>
          <p:sp>
            <p:nvSpPr>
              <p:cNvPr id="19" name="TextBox 18"/>
              <p:cNvSpPr txBox="1"/>
              <p:nvPr/>
            </p:nvSpPr>
            <p:spPr>
              <a:xfrm>
                <a:off x="107504" y="4093966"/>
                <a:ext cx="1656184" cy="819593"/>
              </a:xfrm>
              <a:prstGeom prst="rect">
                <a:avLst/>
              </a:prstGeom>
              <a:noFill/>
            </p:spPr>
            <p:txBody>
              <a:bodyPr wrap="square" rtlCol="0">
                <a:spAutoFit/>
              </a:bodyPr>
              <a:lstStyle/>
              <a:p>
                <a:pPr defTabSz="342900"/>
                <a:r>
                  <a:rPr lang="en-GB" sz="1200" dirty="0">
                    <a:solidFill>
                      <a:prstClr val="black"/>
                    </a:solidFill>
                  </a:rPr>
                  <a:t>What could we start doing? (</a:t>
                </a:r>
                <a:r>
                  <a:rPr lang="en-GB" sz="1200" b="1" dirty="0">
                    <a:solidFill>
                      <a:srgbClr val="00B050"/>
                    </a:solidFill>
                  </a:rPr>
                  <a:t>Create</a:t>
                </a:r>
                <a:r>
                  <a:rPr lang="en-GB" sz="1200" dirty="0">
                    <a:solidFill>
                      <a:prstClr val="black"/>
                    </a:solidFill>
                  </a:rPr>
                  <a:t>)</a:t>
                </a:r>
                <a:r>
                  <a:rPr lang="en-GB" sz="1200" b="1" dirty="0">
                    <a:solidFill>
                      <a:srgbClr val="4F81BD"/>
                    </a:solidFill>
                  </a:rPr>
                  <a:t> </a:t>
                </a:r>
                <a:endParaRPr lang="en-GB" sz="1200" b="1" dirty="0">
                  <a:solidFill>
                    <a:srgbClr val="1F497D"/>
                  </a:solidFill>
                </a:endParaRPr>
              </a:p>
            </p:txBody>
          </p:sp>
          <p:sp>
            <p:nvSpPr>
              <p:cNvPr id="22" name="TextBox 21"/>
              <p:cNvSpPr txBox="1"/>
              <p:nvPr/>
            </p:nvSpPr>
            <p:spPr>
              <a:xfrm>
                <a:off x="2465432" y="476394"/>
                <a:ext cx="2418146" cy="409796"/>
              </a:xfrm>
              <a:prstGeom prst="rect">
                <a:avLst/>
              </a:prstGeom>
              <a:noFill/>
            </p:spPr>
            <p:txBody>
              <a:bodyPr wrap="square" rtlCol="0">
                <a:spAutoFit/>
              </a:bodyPr>
              <a:lstStyle/>
              <a:p>
                <a:pPr defTabSz="342900"/>
                <a:r>
                  <a:rPr lang="en-GB" sz="1500" b="1" dirty="0">
                    <a:solidFill>
                      <a:prstClr val="black"/>
                    </a:solidFill>
                  </a:rPr>
                  <a:t>As a team/organisation</a:t>
                </a:r>
              </a:p>
            </p:txBody>
          </p:sp>
          <p:sp>
            <p:nvSpPr>
              <p:cNvPr id="23" name="Rectangle 22"/>
              <p:cNvSpPr/>
              <p:nvPr/>
            </p:nvSpPr>
            <p:spPr>
              <a:xfrm>
                <a:off x="6484374" y="476394"/>
                <a:ext cx="1924937" cy="409796"/>
              </a:xfrm>
              <a:prstGeom prst="rect">
                <a:avLst/>
              </a:prstGeom>
            </p:spPr>
            <p:txBody>
              <a:bodyPr wrap="none">
                <a:spAutoFit/>
              </a:bodyPr>
              <a:lstStyle/>
              <a:p>
                <a:pPr defTabSz="342900"/>
                <a:r>
                  <a:rPr lang="en-GB" sz="1500" b="1" dirty="0">
                    <a:solidFill>
                      <a:prstClr val="black"/>
                    </a:solidFill>
                  </a:rPr>
                  <a:t>At a national level</a:t>
                </a:r>
              </a:p>
            </p:txBody>
          </p:sp>
        </p:grpSp>
      </p:grpSp>
      <p:sp>
        <p:nvSpPr>
          <p:cNvPr id="2" name="TextBox 1">
            <a:extLst>
              <a:ext uri="{FF2B5EF4-FFF2-40B4-BE49-F238E27FC236}">
                <a16:creationId xmlns:a16="http://schemas.microsoft.com/office/drawing/2014/main" id="{EAADA9DE-5C8C-45F7-AE49-182C146B90BE}"/>
              </a:ext>
            </a:extLst>
          </p:cNvPr>
          <p:cNvSpPr txBox="1"/>
          <p:nvPr/>
        </p:nvSpPr>
        <p:spPr>
          <a:xfrm>
            <a:off x="393405" y="170121"/>
            <a:ext cx="6884581" cy="461665"/>
          </a:xfrm>
          <a:prstGeom prst="rect">
            <a:avLst/>
          </a:prstGeom>
          <a:noFill/>
        </p:spPr>
        <p:txBody>
          <a:bodyPr wrap="square" rtlCol="0">
            <a:spAutoFit/>
          </a:bodyPr>
          <a:lstStyle/>
          <a:p>
            <a:r>
              <a:rPr lang="en-GB" sz="2400" b="1" dirty="0">
                <a:solidFill>
                  <a:schemeClr val="tx2"/>
                </a:solidFill>
              </a:rPr>
              <a:t>Our feedback – moving to action</a:t>
            </a:r>
          </a:p>
        </p:txBody>
      </p:sp>
    </p:spTree>
    <p:extLst>
      <p:ext uri="{BB962C8B-B14F-4D97-AF65-F5344CB8AC3E}">
        <p14:creationId xmlns:p14="http://schemas.microsoft.com/office/powerpoint/2010/main" val="12114588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0" y="1172181"/>
            <a:ext cx="9144000" cy="566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7504" y="72511"/>
            <a:ext cx="9036496" cy="1143000"/>
          </a:xfrm>
        </p:spPr>
        <p:txBody>
          <a:bodyPr/>
          <a:lstStyle/>
          <a:p>
            <a:r>
              <a:rPr lang="en-GB" b="1" dirty="0">
                <a:solidFill>
                  <a:srgbClr val="1F497D"/>
                </a:solidFill>
              </a:rPr>
              <a:t>Snowstorm</a:t>
            </a:r>
          </a:p>
        </p:txBody>
      </p:sp>
      <p:sp>
        <p:nvSpPr>
          <p:cNvPr id="3" name="Content Placeholder 2"/>
          <p:cNvSpPr>
            <a:spLocks noGrp="1"/>
          </p:cNvSpPr>
          <p:nvPr>
            <p:ph idx="1"/>
          </p:nvPr>
        </p:nvSpPr>
        <p:spPr>
          <a:xfrm>
            <a:off x="148568" y="2003770"/>
            <a:ext cx="3604726" cy="2710712"/>
          </a:xfrm>
          <a:ln>
            <a:solidFill>
              <a:srgbClr val="002060"/>
            </a:solidFill>
          </a:ln>
        </p:spPr>
        <p:txBody>
          <a:bodyPr>
            <a:normAutofit fontScale="92500"/>
          </a:bodyPr>
          <a:lstStyle/>
          <a:p>
            <a:r>
              <a:rPr lang="en-GB" sz="1700" dirty="0"/>
              <a:t>On a sheet of paper, write down </a:t>
            </a:r>
            <a:r>
              <a:rPr lang="en-GB" sz="1700" b="1" dirty="0">
                <a:solidFill>
                  <a:schemeClr val="tx2"/>
                </a:solidFill>
              </a:rPr>
              <a:t>one insight from today that we must not lose</a:t>
            </a:r>
            <a:r>
              <a:rPr lang="en-GB" sz="1700" dirty="0"/>
              <a:t>.</a:t>
            </a:r>
          </a:p>
          <a:p>
            <a:r>
              <a:rPr lang="en-GB" sz="1700" dirty="0"/>
              <a:t>Turn over the sheet. On the other side, write down </a:t>
            </a:r>
            <a:r>
              <a:rPr lang="en-GB" sz="1700" b="1" dirty="0">
                <a:solidFill>
                  <a:schemeClr val="tx2"/>
                </a:solidFill>
              </a:rPr>
              <a:t>one big idea for transforming culture and leadership in the Ambulance Services</a:t>
            </a:r>
            <a:r>
              <a:rPr lang="en-GB" sz="1700" dirty="0"/>
              <a:t>.</a:t>
            </a:r>
          </a:p>
          <a:p>
            <a:r>
              <a:rPr lang="en-GB" sz="1700" dirty="0"/>
              <a:t>Screw up the paper.</a:t>
            </a:r>
          </a:p>
          <a:p>
            <a:r>
              <a:rPr lang="en-GB" sz="1700" b="1" dirty="0">
                <a:solidFill>
                  <a:schemeClr val="tx2"/>
                </a:solidFill>
              </a:rPr>
              <a:t>On the signal</a:t>
            </a:r>
            <a:r>
              <a:rPr lang="en-GB" sz="1700" dirty="0"/>
              <a:t>, throw it in the air </a:t>
            </a:r>
            <a:r>
              <a:rPr lang="en-GB" sz="1700" i="1" dirty="0"/>
              <a:t>towards</a:t>
            </a:r>
            <a:r>
              <a:rPr lang="en-GB" sz="1700" dirty="0"/>
              <a:t> another table.</a:t>
            </a:r>
          </a:p>
          <a:p>
            <a:pPr marL="0" indent="0">
              <a:buNone/>
            </a:pPr>
            <a:endParaRPr lang="en-GB" sz="3800" dirty="0"/>
          </a:p>
          <a:p>
            <a:pPr marL="0" indent="0">
              <a:buNone/>
            </a:pPr>
            <a:endParaRPr lang="en-GB" sz="4100" dirty="0"/>
          </a:p>
          <a:p>
            <a:endParaRPr lang="en-GB" sz="3600" b="1" dirty="0"/>
          </a:p>
          <a:p>
            <a:endParaRPr lang="en-GB" sz="3600" b="1" dirty="0"/>
          </a:p>
        </p:txBody>
      </p:sp>
      <p:sp>
        <p:nvSpPr>
          <p:cNvPr id="4" name="TextBox 3">
            <a:extLst>
              <a:ext uri="{FF2B5EF4-FFF2-40B4-BE49-F238E27FC236}">
                <a16:creationId xmlns:a16="http://schemas.microsoft.com/office/drawing/2014/main" id="{27D76A81-EBE3-4E5A-A862-3FCEC303BBE2}"/>
              </a:ext>
            </a:extLst>
          </p:cNvPr>
          <p:cNvSpPr txBox="1"/>
          <p:nvPr/>
        </p:nvSpPr>
        <p:spPr>
          <a:xfrm>
            <a:off x="107504" y="1286475"/>
            <a:ext cx="4226442" cy="646331"/>
          </a:xfrm>
          <a:prstGeom prst="rect">
            <a:avLst/>
          </a:prstGeom>
          <a:noFill/>
        </p:spPr>
        <p:txBody>
          <a:bodyPr wrap="square" rtlCol="0">
            <a:spAutoFit/>
          </a:bodyPr>
          <a:lstStyle/>
          <a:p>
            <a:r>
              <a:rPr lang="en-GB" b="1" dirty="0">
                <a:solidFill>
                  <a:schemeClr val="tx2"/>
                </a:solidFill>
              </a:rPr>
              <a:t>We ended the day with a snowstorm of feedback</a:t>
            </a:r>
          </a:p>
        </p:txBody>
      </p:sp>
      <p:sp>
        <p:nvSpPr>
          <p:cNvPr id="6" name="TextBox 5">
            <a:extLst>
              <a:ext uri="{FF2B5EF4-FFF2-40B4-BE49-F238E27FC236}">
                <a16:creationId xmlns:a16="http://schemas.microsoft.com/office/drawing/2014/main" id="{88463FA4-FB0B-474A-8B68-5F0B743DB865}"/>
              </a:ext>
            </a:extLst>
          </p:cNvPr>
          <p:cNvSpPr txBox="1"/>
          <p:nvPr/>
        </p:nvSpPr>
        <p:spPr>
          <a:xfrm>
            <a:off x="3928731" y="1673139"/>
            <a:ext cx="5039832" cy="2462213"/>
          </a:xfrm>
          <a:prstGeom prst="rect">
            <a:avLst/>
          </a:prstGeom>
          <a:noFill/>
          <a:ln>
            <a:solidFill>
              <a:srgbClr val="002060"/>
            </a:solidFill>
          </a:ln>
        </p:spPr>
        <p:txBody>
          <a:bodyPr wrap="square" rtlCol="0">
            <a:spAutoFit/>
          </a:bodyPr>
          <a:lstStyle/>
          <a:p>
            <a:r>
              <a:rPr lang="en-GB" sz="1400" b="1" dirty="0">
                <a:solidFill>
                  <a:srgbClr val="002060"/>
                </a:solidFill>
              </a:rPr>
              <a:t>One insight from today:</a:t>
            </a:r>
          </a:p>
          <a:p>
            <a:pPr marL="285750" lvl="0" indent="-285750">
              <a:buFont typeface="Arial" panose="020B0604020202020204" pitchFamily="34" charset="0"/>
              <a:buChar char="•"/>
            </a:pPr>
            <a:r>
              <a:rPr lang="en-GB" sz="1400" dirty="0">
                <a:solidFill>
                  <a:srgbClr val="002060"/>
                </a:solidFill>
              </a:rPr>
              <a:t>We are our peer group – more collaboration, less competition </a:t>
            </a:r>
          </a:p>
          <a:p>
            <a:pPr marL="285750" lvl="0" indent="-285750">
              <a:buFont typeface="Arial" panose="020B0604020202020204" pitchFamily="34" charset="0"/>
              <a:buChar char="•"/>
            </a:pPr>
            <a:r>
              <a:rPr lang="en-GB" sz="1400" dirty="0">
                <a:solidFill>
                  <a:srgbClr val="002060"/>
                </a:solidFill>
              </a:rPr>
              <a:t>Just coming together today is really important</a:t>
            </a:r>
          </a:p>
          <a:p>
            <a:pPr marL="285750" lvl="0" indent="-285750">
              <a:buFont typeface="Arial" panose="020B0604020202020204" pitchFamily="34" charset="0"/>
              <a:buChar char="•"/>
            </a:pPr>
            <a:r>
              <a:rPr lang="en-GB" sz="1400" dirty="0">
                <a:solidFill>
                  <a:srgbClr val="002060"/>
                </a:solidFill>
              </a:rPr>
              <a:t>Positive role modelling needs to be built into programmes and approach </a:t>
            </a:r>
          </a:p>
          <a:p>
            <a:pPr marL="285750" lvl="0" indent="-285750">
              <a:buFont typeface="Arial" panose="020B0604020202020204" pitchFamily="34" charset="0"/>
              <a:buChar char="•"/>
            </a:pPr>
            <a:r>
              <a:rPr lang="en-GB" sz="1400" dirty="0">
                <a:solidFill>
                  <a:srgbClr val="002060"/>
                </a:solidFill>
              </a:rPr>
              <a:t>Happy staff are productive and effective </a:t>
            </a:r>
          </a:p>
          <a:p>
            <a:pPr marL="285750" lvl="0" indent="-285750">
              <a:buFont typeface="Arial" panose="020B0604020202020204" pitchFamily="34" charset="0"/>
              <a:buChar char="•"/>
            </a:pPr>
            <a:r>
              <a:rPr lang="en-GB" sz="1400" dirty="0">
                <a:solidFill>
                  <a:srgbClr val="002060"/>
                </a:solidFill>
              </a:rPr>
              <a:t>CEO commitment to culture change is key </a:t>
            </a:r>
          </a:p>
          <a:p>
            <a:pPr marL="285750" lvl="0" indent="-285750">
              <a:buFont typeface="Arial" panose="020B0604020202020204" pitchFamily="34" charset="0"/>
              <a:buChar char="•"/>
            </a:pPr>
            <a:r>
              <a:rPr lang="en-GB" sz="1400" dirty="0">
                <a:solidFill>
                  <a:srgbClr val="002060"/>
                </a:solidFill>
              </a:rPr>
              <a:t>Change the language </a:t>
            </a:r>
          </a:p>
          <a:p>
            <a:pPr marL="285750" lvl="0" indent="-285750">
              <a:buFont typeface="Arial" panose="020B0604020202020204" pitchFamily="34" charset="0"/>
              <a:buChar char="•"/>
            </a:pPr>
            <a:r>
              <a:rPr lang="en-GB" sz="1400" dirty="0">
                <a:solidFill>
                  <a:srgbClr val="002060"/>
                </a:solidFill>
              </a:rPr>
              <a:t>Compassion for staff enables compassion for patients </a:t>
            </a:r>
          </a:p>
          <a:p>
            <a:pPr marL="285750" lvl="0" indent="-285750">
              <a:buFont typeface="Arial" panose="020B0604020202020204" pitchFamily="34" charset="0"/>
              <a:buChar char="•"/>
            </a:pPr>
            <a:r>
              <a:rPr lang="en-GB" sz="1400" dirty="0">
                <a:solidFill>
                  <a:srgbClr val="002060"/>
                </a:solidFill>
              </a:rPr>
              <a:t>AACE should adopt a ‘just culture’ framework [popular idea]</a:t>
            </a:r>
          </a:p>
          <a:p>
            <a:pPr marL="285750" lvl="0" indent="-285750">
              <a:buFont typeface="Arial" panose="020B0604020202020204" pitchFamily="34" charset="0"/>
              <a:buChar char="•"/>
            </a:pPr>
            <a:r>
              <a:rPr lang="en-GB" sz="1400" dirty="0">
                <a:solidFill>
                  <a:srgbClr val="002060"/>
                </a:solidFill>
              </a:rPr>
              <a:t>Not allowing failure to be the driver of change </a:t>
            </a:r>
          </a:p>
        </p:txBody>
      </p:sp>
      <p:sp>
        <p:nvSpPr>
          <p:cNvPr id="7" name="TextBox 6">
            <a:extLst>
              <a:ext uri="{FF2B5EF4-FFF2-40B4-BE49-F238E27FC236}">
                <a16:creationId xmlns:a16="http://schemas.microsoft.com/office/drawing/2014/main" id="{37BBE6BF-B713-46F4-A722-26126A8F9441}"/>
              </a:ext>
            </a:extLst>
          </p:cNvPr>
          <p:cNvSpPr txBox="1"/>
          <p:nvPr/>
        </p:nvSpPr>
        <p:spPr>
          <a:xfrm>
            <a:off x="187831" y="4785446"/>
            <a:ext cx="3853135" cy="2246769"/>
          </a:xfrm>
          <a:prstGeom prst="rect">
            <a:avLst/>
          </a:prstGeom>
          <a:noFill/>
        </p:spPr>
        <p:txBody>
          <a:bodyPr wrap="square" rtlCol="0">
            <a:spAutoFit/>
          </a:bodyPr>
          <a:lstStyle/>
          <a:p>
            <a:r>
              <a:rPr lang="en-GB" sz="1400" b="1" dirty="0">
                <a:solidFill>
                  <a:srgbClr val="002060"/>
                </a:solidFill>
              </a:rPr>
              <a:t>One big idea:</a:t>
            </a:r>
          </a:p>
          <a:p>
            <a:pPr marL="285750" lvl="0" indent="-285750">
              <a:buFont typeface="Arial" panose="020B0604020202020204" pitchFamily="34" charset="0"/>
              <a:buChar char="•"/>
            </a:pPr>
            <a:r>
              <a:rPr lang="en-GB" sz="1400" dirty="0">
                <a:solidFill>
                  <a:srgbClr val="002060"/>
                </a:solidFill>
              </a:rPr>
              <a:t>Reverse mentoring [most popular idea]</a:t>
            </a:r>
          </a:p>
          <a:p>
            <a:pPr marL="285750" lvl="0" indent="-285750">
              <a:buFont typeface="Arial" panose="020B0604020202020204" pitchFamily="34" charset="0"/>
              <a:buChar char="•"/>
            </a:pPr>
            <a:r>
              <a:rPr lang="en-GB" sz="1400" dirty="0">
                <a:solidFill>
                  <a:srgbClr val="002060"/>
                </a:solidFill>
              </a:rPr>
              <a:t>Heal don’t harm [second most popular idea]</a:t>
            </a:r>
          </a:p>
          <a:p>
            <a:pPr marL="285750" lvl="0" indent="-285750">
              <a:buFont typeface="Arial" panose="020B0604020202020204" pitchFamily="34" charset="0"/>
              <a:buChar char="•"/>
            </a:pPr>
            <a:r>
              <a:rPr lang="en-GB" sz="1400" dirty="0">
                <a:solidFill>
                  <a:srgbClr val="002060"/>
                </a:solidFill>
              </a:rPr>
              <a:t>“Change is possible and it starts with me.”</a:t>
            </a:r>
          </a:p>
          <a:p>
            <a:pPr marL="285750" lvl="0" indent="-285750">
              <a:buFont typeface="Arial" panose="020B0604020202020204" pitchFamily="34" charset="0"/>
              <a:buChar char="•"/>
            </a:pPr>
            <a:r>
              <a:rPr lang="en-GB" sz="1400" dirty="0">
                <a:solidFill>
                  <a:srgbClr val="002060"/>
                </a:solidFill>
              </a:rPr>
              <a:t>It’s okay to have fun while working </a:t>
            </a:r>
          </a:p>
          <a:p>
            <a:pPr marL="285750" lvl="0" indent="-285750">
              <a:buFont typeface="Arial" panose="020B0604020202020204" pitchFamily="34" charset="0"/>
              <a:buChar char="•"/>
            </a:pPr>
            <a:r>
              <a:rPr lang="en-GB" sz="1400" dirty="0">
                <a:solidFill>
                  <a:srgbClr val="002060"/>
                </a:solidFill>
              </a:rPr>
              <a:t>It starts with the Board</a:t>
            </a:r>
          </a:p>
          <a:p>
            <a:pPr marL="285750" indent="-285750">
              <a:buFont typeface="Arial" panose="020B0604020202020204" pitchFamily="34" charset="0"/>
              <a:buChar char="•"/>
            </a:pPr>
            <a:r>
              <a:rPr lang="en-GB" sz="1400" dirty="0">
                <a:solidFill>
                  <a:srgbClr val="002060"/>
                </a:solidFill>
              </a:rPr>
              <a:t>More voice from the frontline into the room, please</a:t>
            </a:r>
          </a:p>
          <a:p>
            <a:pPr marL="285750" indent="-285750">
              <a:buFont typeface="Arial" panose="020B0604020202020204" pitchFamily="34" charset="0"/>
              <a:buChar char="•"/>
            </a:pPr>
            <a:r>
              <a:rPr lang="en-GB" sz="1400" dirty="0">
                <a:solidFill>
                  <a:srgbClr val="002060"/>
                </a:solidFill>
              </a:rPr>
              <a:t>Don’t give up the faith in what we do </a:t>
            </a:r>
          </a:p>
          <a:p>
            <a:pPr marL="285750" lvl="0" indent="-285750">
              <a:buFont typeface="Arial" panose="020B0604020202020204" pitchFamily="34" charset="0"/>
              <a:buChar char="•"/>
            </a:pPr>
            <a:endParaRPr lang="en-GB" sz="1400" dirty="0">
              <a:solidFill>
                <a:srgbClr val="002060"/>
              </a:solidFill>
            </a:endParaRPr>
          </a:p>
        </p:txBody>
      </p:sp>
      <p:sp>
        <p:nvSpPr>
          <p:cNvPr id="8" name="TextBox 7">
            <a:extLst>
              <a:ext uri="{FF2B5EF4-FFF2-40B4-BE49-F238E27FC236}">
                <a16:creationId xmlns:a16="http://schemas.microsoft.com/office/drawing/2014/main" id="{3888F14D-FD77-4EE3-A229-EB9CB9FD12BF}"/>
              </a:ext>
            </a:extLst>
          </p:cNvPr>
          <p:cNvSpPr txBox="1"/>
          <p:nvPr/>
        </p:nvSpPr>
        <p:spPr>
          <a:xfrm>
            <a:off x="3912917" y="4783269"/>
            <a:ext cx="5188400" cy="2031325"/>
          </a:xfrm>
          <a:prstGeom prst="rect">
            <a:avLst/>
          </a:prstGeom>
          <a:noFill/>
        </p:spPr>
        <p:txBody>
          <a:bodyPr wrap="square" rtlCol="0">
            <a:spAutoFit/>
          </a:bodyPr>
          <a:lstStyle/>
          <a:p>
            <a:pPr marL="285750" lvl="0" indent="-285750">
              <a:buFont typeface="Arial" panose="020B0604020202020204" pitchFamily="34" charset="0"/>
              <a:buChar char="•"/>
            </a:pPr>
            <a:r>
              <a:rPr lang="en-GB" sz="1400" dirty="0">
                <a:solidFill>
                  <a:srgbClr val="002060"/>
                </a:solidFill>
              </a:rPr>
              <a:t>More sharing best practice </a:t>
            </a:r>
          </a:p>
          <a:p>
            <a:pPr marL="285750" lvl="0" indent="-285750">
              <a:buFont typeface="Arial" panose="020B0604020202020204" pitchFamily="34" charset="0"/>
              <a:buChar char="•"/>
            </a:pPr>
            <a:r>
              <a:rPr lang="en-GB" sz="1400" dirty="0">
                <a:solidFill>
                  <a:srgbClr val="002060"/>
                </a:solidFill>
              </a:rPr>
              <a:t>“We must be mindful to promote healing when our staff are hurt and not cause more hurt through our processes”</a:t>
            </a:r>
          </a:p>
          <a:p>
            <a:pPr marL="285750" lvl="0" indent="-285750">
              <a:buFont typeface="Arial" panose="020B0604020202020204" pitchFamily="34" charset="0"/>
              <a:buChar char="•"/>
            </a:pPr>
            <a:r>
              <a:rPr lang="en-GB" sz="1400" dirty="0">
                <a:solidFill>
                  <a:srgbClr val="002060"/>
                </a:solidFill>
              </a:rPr>
              <a:t>Stop competing, start collaborating, share our successes </a:t>
            </a:r>
          </a:p>
          <a:p>
            <a:pPr marL="285750" lvl="0" indent="-285750">
              <a:buFont typeface="Arial" panose="020B0604020202020204" pitchFamily="34" charset="0"/>
              <a:buChar char="•"/>
            </a:pPr>
            <a:r>
              <a:rPr lang="en-GB" sz="1400" dirty="0">
                <a:solidFill>
                  <a:srgbClr val="002060"/>
                </a:solidFill>
              </a:rPr>
              <a:t>“We take care of you, so you can take care of them” Simon and Myles</a:t>
            </a:r>
          </a:p>
          <a:p>
            <a:pPr marL="285750" lvl="0" indent="-285750">
              <a:buFont typeface="Arial" panose="020B0604020202020204" pitchFamily="34" charset="0"/>
              <a:buChar char="•"/>
            </a:pPr>
            <a:r>
              <a:rPr lang="en-GB" sz="1400" dirty="0">
                <a:solidFill>
                  <a:srgbClr val="002060"/>
                </a:solidFill>
              </a:rPr>
              <a:t>“Performance and culture are not mutually exclusive. By enabling a positive change in culture, performance and patient care are positively affected.”</a:t>
            </a:r>
          </a:p>
        </p:txBody>
      </p:sp>
    </p:spTree>
    <p:extLst>
      <p:ext uri="{BB962C8B-B14F-4D97-AF65-F5344CB8AC3E}">
        <p14:creationId xmlns:p14="http://schemas.microsoft.com/office/powerpoint/2010/main" val="39689954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D591-7B24-4466-833A-3501EDF5F2B3}"/>
              </a:ext>
            </a:extLst>
          </p:cNvPr>
          <p:cNvSpPr>
            <a:spLocks noGrp="1"/>
          </p:cNvSpPr>
          <p:nvPr>
            <p:ph type="title"/>
          </p:nvPr>
        </p:nvSpPr>
        <p:spPr/>
        <p:txBody>
          <a:bodyPr/>
          <a:lstStyle/>
          <a:p>
            <a:pPr algn="l"/>
            <a:r>
              <a:rPr lang="en-GB" b="1" dirty="0">
                <a:solidFill>
                  <a:srgbClr val="0070C0"/>
                </a:solidFill>
              </a:rPr>
              <a:t>Final Reflections</a:t>
            </a:r>
          </a:p>
        </p:txBody>
      </p:sp>
      <p:pic>
        <p:nvPicPr>
          <p:cNvPr id="4" name="Picture 3">
            <a:extLst>
              <a:ext uri="{FF2B5EF4-FFF2-40B4-BE49-F238E27FC236}">
                <a16:creationId xmlns:a16="http://schemas.microsoft.com/office/drawing/2014/main" id="{4779E065-4824-4123-9766-DB5B651CBBC2}"/>
              </a:ext>
            </a:extLst>
          </p:cNvPr>
          <p:cNvPicPr>
            <a:picLocks noChangeAspect="1"/>
          </p:cNvPicPr>
          <p:nvPr/>
        </p:nvPicPr>
        <p:blipFill>
          <a:blip r:embed="rId2"/>
          <a:stretch>
            <a:fillRect/>
          </a:stretch>
        </p:blipFill>
        <p:spPr>
          <a:xfrm>
            <a:off x="565851" y="1458986"/>
            <a:ext cx="2143125" cy="2143125"/>
          </a:xfrm>
          <a:prstGeom prst="rect">
            <a:avLst/>
          </a:prstGeom>
          <a:effectLst>
            <a:softEdge rad="114300"/>
          </a:effectLst>
        </p:spPr>
      </p:pic>
      <p:pic>
        <p:nvPicPr>
          <p:cNvPr id="5" name="Picture 4">
            <a:extLst>
              <a:ext uri="{FF2B5EF4-FFF2-40B4-BE49-F238E27FC236}">
                <a16:creationId xmlns:a16="http://schemas.microsoft.com/office/drawing/2014/main" id="{718A72F2-BF87-43E4-A8BA-46695FA6964E}"/>
              </a:ext>
            </a:extLst>
          </p:cNvPr>
          <p:cNvPicPr>
            <a:picLocks noChangeAspect="1"/>
          </p:cNvPicPr>
          <p:nvPr/>
        </p:nvPicPr>
        <p:blipFill>
          <a:blip r:embed="rId3"/>
          <a:stretch>
            <a:fillRect/>
          </a:stretch>
        </p:blipFill>
        <p:spPr>
          <a:xfrm>
            <a:off x="565851" y="3941688"/>
            <a:ext cx="2143125" cy="2143125"/>
          </a:xfrm>
          <a:prstGeom prst="rect">
            <a:avLst/>
          </a:prstGeom>
          <a:effectLst>
            <a:softEdge rad="114300"/>
          </a:effectLst>
        </p:spPr>
      </p:pic>
      <p:pic>
        <p:nvPicPr>
          <p:cNvPr id="6" name="Picture 5">
            <a:extLst>
              <a:ext uri="{FF2B5EF4-FFF2-40B4-BE49-F238E27FC236}">
                <a16:creationId xmlns:a16="http://schemas.microsoft.com/office/drawing/2014/main" id="{4ED9DF8F-8EC0-490C-BFE8-720C063BA6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0941" t="5970" r="9769" b="18590"/>
          <a:stretch/>
        </p:blipFill>
        <p:spPr>
          <a:xfrm>
            <a:off x="5742223" y="1417638"/>
            <a:ext cx="2978542" cy="4323943"/>
          </a:xfrm>
          <a:prstGeom prst="rect">
            <a:avLst/>
          </a:prstGeom>
        </p:spPr>
      </p:pic>
      <p:sp>
        <p:nvSpPr>
          <p:cNvPr id="3" name="TextBox 2">
            <a:extLst>
              <a:ext uri="{FF2B5EF4-FFF2-40B4-BE49-F238E27FC236}">
                <a16:creationId xmlns:a16="http://schemas.microsoft.com/office/drawing/2014/main" id="{CA89414D-F959-4BE7-B2FB-3EDF3094DE6F}"/>
              </a:ext>
            </a:extLst>
          </p:cNvPr>
          <p:cNvSpPr txBox="1"/>
          <p:nvPr/>
        </p:nvSpPr>
        <p:spPr>
          <a:xfrm>
            <a:off x="2860158" y="1531088"/>
            <a:ext cx="2525233" cy="646331"/>
          </a:xfrm>
          <a:prstGeom prst="rect">
            <a:avLst/>
          </a:prstGeom>
          <a:noFill/>
        </p:spPr>
        <p:txBody>
          <a:bodyPr wrap="square" rtlCol="0">
            <a:spAutoFit/>
          </a:bodyPr>
          <a:lstStyle/>
          <a:p>
            <a:r>
              <a:rPr lang="en-GB" dirty="0"/>
              <a:t>Kim Tovey – Welsh Ambulance Services</a:t>
            </a:r>
          </a:p>
        </p:txBody>
      </p:sp>
      <p:sp>
        <p:nvSpPr>
          <p:cNvPr id="7" name="TextBox 6">
            <a:extLst>
              <a:ext uri="{FF2B5EF4-FFF2-40B4-BE49-F238E27FC236}">
                <a16:creationId xmlns:a16="http://schemas.microsoft.com/office/drawing/2014/main" id="{F107E2BE-44E9-4434-8850-B55282BC66F7}"/>
              </a:ext>
            </a:extLst>
          </p:cNvPr>
          <p:cNvSpPr txBox="1"/>
          <p:nvPr/>
        </p:nvSpPr>
        <p:spPr>
          <a:xfrm>
            <a:off x="2908337" y="4041776"/>
            <a:ext cx="2078665" cy="923330"/>
          </a:xfrm>
          <a:prstGeom prst="rect">
            <a:avLst/>
          </a:prstGeom>
          <a:noFill/>
        </p:spPr>
        <p:txBody>
          <a:bodyPr wrap="square" rtlCol="0">
            <a:spAutoFit/>
          </a:bodyPr>
          <a:lstStyle/>
          <a:p>
            <a:r>
              <a:rPr lang="en-GB" dirty="0"/>
              <a:t>Emma Saunders – South East Coast Ambulance Services</a:t>
            </a:r>
          </a:p>
        </p:txBody>
      </p:sp>
      <p:sp>
        <p:nvSpPr>
          <p:cNvPr id="8" name="Speech Bubble: Oval 7">
            <a:extLst>
              <a:ext uri="{FF2B5EF4-FFF2-40B4-BE49-F238E27FC236}">
                <a16:creationId xmlns:a16="http://schemas.microsoft.com/office/drawing/2014/main" id="{1CB08F91-A498-4292-9557-835570AC894A}"/>
              </a:ext>
            </a:extLst>
          </p:cNvPr>
          <p:cNvSpPr/>
          <p:nvPr/>
        </p:nvSpPr>
        <p:spPr>
          <a:xfrm>
            <a:off x="2860158" y="2611994"/>
            <a:ext cx="2759149" cy="1223191"/>
          </a:xfrm>
          <a:prstGeom prst="wedgeEllipseCallout">
            <a:avLst>
              <a:gd name="adj1" fmla="val -51854"/>
              <a:gd name="adj2" fmla="val -622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need to move towards a culture that heals</a:t>
            </a:r>
          </a:p>
        </p:txBody>
      </p:sp>
      <p:sp>
        <p:nvSpPr>
          <p:cNvPr id="9" name="Speech Bubble: Oval 8">
            <a:extLst>
              <a:ext uri="{FF2B5EF4-FFF2-40B4-BE49-F238E27FC236}">
                <a16:creationId xmlns:a16="http://schemas.microsoft.com/office/drawing/2014/main" id="{FA3AC804-E057-4E19-BB8C-42CCE9397874}"/>
              </a:ext>
            </a:extLst>
          </p:cNvPr>
          <p:cNvSpPr/>
          <p:nvPr/>
        </p:nvSpPr>
        <p:spPr>
          <a:xfrm>
            <a:off x="3099390" y="5353492"/>
            <a:ext cx="2978541" cy="1387549"/>
          </a:xfrm>
          <a:prstGeom prst="wedgeEllipseCallout">
            <a:avLst>
              <a:gd name="adj1" fmla="val -58494"/>
              <a:gd name="adj2" fmla="val -654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need to get out more, collaborate and share what we do</a:t>
            </a:r>
          </a:p>
        </p:txBody>
      </p:sp>
    </p:spTree>
    <p:extLst>
      <p:ext uri="{BB962C8B-B14F-4D97-AF65-F5344CB8AC3E}">
        <p14:creationId xmlns:p14="http://schemas.microsoft.com/office/powerpoint/2010/main" val="35361811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D591-7B24-4466-833A-3501EDF5F2B3}"/>
              </a:ext>
            </a:extLst>
          </p:cNvPr>
          <p:cNvSpPr>
            <a:spLocks noGrp="1"/>
          </p:cNvSpPr>
          <p:nvPr>
            <p:ph type="title"/>
          </p:nvPr>
        </p:nvSpPr>
        <p:spPr/>
        <p:txBody>
          <a:bodyPr>
            <a:normAutofit fontScale="90000"/>
          </a:bodyPr>
          <a:lstStyle/>
          <a:p>
            <a:pPr algn="l"/>
            <a:r>
              <a:rPr lang="en-GB" b="1" dirty="0">
                <a:solidFill>
                  <a:srgbClr val="0070C0"/>
                </a:solidFill>
              </a:rPr>
              <a:t>Next steps – Claus Madsen – Chair of CALNAS</a:t>
            </a:r>
          </a:p>
        </p:txBody>
      </p:sp>
      <p:pic>
        <p:nvPicPr>
          <p:cNvPr id="10" name="Picture 9">
            <a:extLst>
              <a:ext uri="{FF2B5EF4-FFF2-40B4-BE49-F238E27FC236}">
                <a16:creationId xmlns:a16="http://schemas.microsoft.com/office/drawing/2014/main" id="{C295D098-2341-4678-B89C-C08CDC8381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543122"/>
            <a:ext cx="1866014" cy="1399511"/>
          </a:xfrm>
          <a:prstGeom prst="rect">
            <a:avLst/>
          </a:prstGeom>
        </p:spPr>
      </p:pic>
      <p:graphicFrame>
        <p:nvGraphicFramePr>
          <p:cNvPr id="13" name="Table 12">
            <a:extLst>
              <a:ext uri="{FF2B5EF4-FFF2-40B4-BE49-F238E27FC236}">
                <a16:creationId xmlns:a16="http://schemas.microsoft.com/office/drawing/2014/main" id="{3B68D703-6495-4BD0-93C6-9F7DB794C77A}"/>
              </a:ext>
            </a:extLst>
          </p:cNvPr>
          <p:cNvGraphicFramePr>
            <a:graphicFrameLocks noGrp="1"/>
          </p:cNvGraphicFramePr>
          <p:nvPr>
            <p:extLst>
              <p:ext uri="{D42A27DB-BD31-4B8C-83A1-F6EECF244321}">
                <p14:modId xmlns:p14="http://schemas.microsoft.com/office/powerpoint/2010/main" val="1541104922"/>
              </p:ext>
            </p:extLst>
          </p:nvPr>
        </p:nvGraphicFramePr>
        <p:xfrm>
          <a:off x="457200" y="3490350"/>
          <a:ext cx="8452884" cy="3093012"/>
        </p:xfrm>
        <a:graphic>
          <a:graphicData uri="http://schemas.openxmlformats.org/drawingml/2006/table">
            <a:tbl>
              <a:tblPr firstRow="1" bandRow="1">
                <a:tableStyleId>{5C22544A-7EE6-4342-B048-85BDC9FD1C3A}</a:tableStyleId>
              </a:tblPr>
              <a:tblGrid>
                <a:gridCol w="515679">
                  <a:extLst>
                    <a:ext uri="{9D8B030D-6E8A-4147-A177-3AD203B41FA5}">
                      <a16:colId xmlns:a16="http://schemas.microsoft.com/office/drawing/2014/main" val="3274495028"/>
                    </a:ext>
                  </a:extLst>
                </a:gridCol>
                <a:gridCol w="7937205">
                  <a:extLst>
                    <a:ext uri="{9D8B030D-6E8A-4147-A177-3AD203B41FA5}">
                      <a16:colId xmlns:a16="http://schemas.microsoft.com/office/drawing/2014/main" val="3155270102"/>
                    </a:ext>
                  </a:extLst>
                </a:gridCol>
              </a:tblGrid>
              <a:tr h="302142">
                <a:tc>
                  <a:txBody>
                    <a:bodyPr/>
                    <a:lstStyle/>
                    <a:p>
                      <a:endParaRPr lang="en-GB" sz="1100" dirty="0"/>
                    </a:p>
                  </a:txBody>
                  <a:tcPr/>
                </a:tc>
                <a:tc>
                  <a:txBody>
                    <a:bodyPr/>
                    <a:lstStyle/>
                    <a:p>
                      <a:r>
                        <a:rPr lang="en-GB" sz="1100" dirty="0"/>
                        <a:t>Potential “action” areas for CALNAS to take forward</a:t>
                      </a:r>
                    </a:p>
                  </a:txBody>
                  <a:tcPr/>
                </a:tc>
                <a:extLst>
                  <a:ext uri="{0D108BD9-81ED-4DB2-BD59-A6C34878D82A}">
                    <a16:rowId xmlns:a16="http://schemas.microsoft.com/office/drawing/2014/main" val="866378642"/>
                  </a:ext>
                </a:extLst>
              </a:tr>
              <a:tr h="302142">
                <a:tc>
                  <a:txBody>
                    <a:bodyPr/>
                    <a:lstStyle/>
                    <a:p>
                      <a:r>
                        <a:rPr lang="en-GB" sz="1100" dirty="0"/>
                        <a:t>1</a:t>
                      </a:r>
                    </a:p>
                  </a:txBody>
                  <a:tcPr/>
                </a:tc>
                <a:tc>
                  <a:txBody>
                    <a:bodyPr/>
                    <a:lstStyle/>
                    <a:p>
                      <a:r>
                        <a:rPr lang="en-GB" sz="1100" dirty="0"/>
                        <a:t>Determine a national sponsor for the culture change work. This should be at CEO level and linked into AACE. Note, Helen Ray (NEAS) has offered to undertake this role.</a:t>
                      </a:r>
                    </a:p>
                  </a:txBody>
                  <a:tcPr/>
                </a:tc>
                <a:extLst>
                  <a:ext uri="{0D108BD9-81ED-4DB2-BD59-A6C34878D82A}">
                    <a16:rowId xmlns:a16="http://schemas.microsoft.com/office/drawing/2014/main" val="4104523854"/>
                  </a:ext>
                </a:extLst>
              </a:tr>
              <a:tr h="302142">
                <a:tc>
                  <a:txBody>
                    <a:bodyPr/>
                    <a:lstStyle/>
                    <a:p>
                      <a:r>
                        <a:rPr lang="en-GB" sz="1100" dirty="0"/>
                        <a:t>2</a:t>
                      </a:r>
                    </a:p>
                  </a:txBody>
                  <a:tcPr/>
                </a:tc>
                <a:tc>
                  <a:txBody>
                    <a:bodyPr/>
                    <a:lstStyle/>
                    <a:p>
                      <a:r>
                        <a:rPr lang="en-GB" sz="1100" dirty="0"/>
                        <a:t>Develop a response to the NHS People Plan (Core Offer and Leadership Compact) – an ambulance people plan.</a:t>
                      </a:r>
                    </a:p>
                  </a:txBody>
                  <a:tcPr/>
                </a:tc>
                <a:extLst>
                  <a:ext uri="{0D108BD9-81ED-4DB2-BD59-A6C34878D82A}">
                    <a16:rowId xmlns:a16="http://schemas.microsoft.com/office/drawing/2014/main" val="3208181403"/>
                  </a:ext>
                </a:extLst>
              </a:tr>
              <a:tr h="302142">
                <a:tc>
                  <a:txBody>
                    <a:bodyPr/>
                    <a:lstStyle/>
                    <a:p>
                      <a:r>
                        <a:rPr lang="en-GB" sz="1100" dirty="0"/>
                        <a:t>3</a:t>
                      </a:r>
                    </a:p>
                  </a:txBody>
                  <a:tcPr/>
                </a:tc>
                <a:tc>
                  <a:txBody>
                    <a:bodyPr/>
                    <a:lstStyle/>
                    <a:p>
                      <a:r>
                        <a:rPr lang="en-GB" sz="1100" dirty="0"/>
                        <a:t>Moving from reprimand to compassion – develop a national framework for ambulance services, highlighting principles and practice.</a:t>
                      </a:r>
                    </a:p>
                  </a:txBody>
                  <a:tcPr/>
                </a:tc>
                <a:extLst>
                  <a:ext uri="{0D108BD9-81ED-4DB2-BD59-A6C34878D82A}">
                    <a16:rowId xmlns:a16="http://schemas.microsoft.com/office/drawing/2014/main" val="443027612"/>
                  </a:ext>
                </a:extLst>
              </a:tr>
              <a:tr h="302142">
                <a:tc>
                  <a:txBody>
                    <a:bodyPr/>
                    <a:lstStyle/>
                    <a:p>
                      <a:r>
                        <a:rPr lang="en-GB" sz="1100" dirty="0"/>
                        <a:t>4</a:t>
                      </a:r>
                    </a:p>
                  </a:txBody>
                  <a:tcPr/>
                </a:tc>
                <a:tc>
                  <a:txBody>
                    <a:bodyPr/>
                    <a:lstStyle/>
                    <a:p>
                      <a:r>
                        <a:rPr lang="en-GB" sz="1100" dirty="0"/>
                        <a:t>Develop and provide the opportunities for people to meet, discuss and collaborate more – learning from each other and mutual support in making the change happen. Facilitate the energy needed for this and build the movement for improving culture.</a:t>
                      </a:r>
                    </a:p>
                  </a:txBody>
                  <a:tcPr/>
                </a:tc>
                <a:extLst>
                  <a:ext uri="{0D108BD9-81ED-4DB2-BD59-A6C34878D82A}">
                    <a16:rowId xmlns:a16="http://schemas.microsoft.com/office/drawing/2014/main" val="668234431"/>
                  </a:ext>
                </a:extLst>
              </a:tr>
              <a:tr h="302142">
                <a:tc>
                  <a:txBody>
                    <a:bodyPr/>
                    <a:lstStyle/>
                    <a:p>
                      <a:r>
                        <a:rPr lang="en-GB" sz="1100" dirty="0"/>
                        <a:t>5</a:t>
                      </a:r>
                    </a:p>
                  </a:txBody>
                  <a:tcPr/>
                </a:tc>
                <a:tc>
                  <a:txBody>
                    <a:bodyPr/>
                    <a:lstStyle/>
                    <a:p>
                      <a:r>
                        <a:rPr lang="en-GB" sz="1100" dirty="0"/>
                        <a:t>Develop a national model of CPD for ambulance managers.</a:t>
                      </a:r>
                    </a:p>
                  </a:txBody>
                  <a:tcPr/>
                </a:tc>
                <a:extLst>
                  <a:ext uri="{0D108BD9-81ED-4DB2-BD59-A6C34878D82A}">
                    <a16:rowId xmlns:a16="http://schemas.microsoft.com/office/drawing/2014/main" val="3632443221"/>
                  </a:ext>
                </a:extLst>
              </a:tr>
              <a:tr h="302142">
                <a:tc>
                  <a:txBody>
                    <a:bodyPr/>
                    <a:lstStyle/>
                    <a:p>
                      <a:r>
                        <a:rPr lang="en-GB" sz="1100" dirty="0"/>
                        <a:t>6</a:t>
                      </a:r>
                    </a:p>
                  </a:txBody>
                  <a:tcPr/>
                </a:tc>
                <a:tc>
                  <a:txBody>
                    <a:bodyPr/>
                    <a:lstStyle/>
                    <a:p>
                      <a:r>
                        <a:rPr lang="en-GB" sz="1100" dirty="0"/>
                        <a:t>Facilitate the introduction of reverse mentoring across all ambulance services</a:t>
                      </a:r>
                    </a:p>
                  </a:txBody>
                  <a:tcPr/>
                </a:tc>
                <a:extLst>
                  <a:ext uri="{0D108BD9-81ED-4DB2-BD59-A6C34878D82A}">
                    <a16:rowId xmlns:a16="http://schemas.microsoft.com/office/drawing/2014/main" val="182784782"/>
                  </a:ext>
                </a:extLst>
              </a:tr>
              <a:tr h="302142">
                <a:tc>
                  <a:txBody>
                    <a:bodyPr/>
                    <a:lstStyle/>
                    <a:p>
                      <a:r>
                        <a:rPr lang="en-GB" sz="1100" dirty="0"/>
                        <a:t>7</a:t>
                      </a:r>
                    </a:p>
                  </a:txBody>
                  <a:tcPr/>
                </a:tc>
                <a:tc>
                  <a:txBody>
                    <a:bodyPr/>
                    <a:lstStyle/>
                    <a:p>
                      <a:r>
                        <a:rPr lang="en-GB" sz="1100" dirty="0"/>
                        <a:t>Develop a national leadership development programme for ambulance services – supporting managers beyond clinical and technical competence.</a:t>
                      </a:r>
                    </a:p>
                  </a:txBody>
                  <a:tcPr/>
                </a:tc>
                <a:extLst>
                  <a:ext uri="{0D108BD9-81ED-4DB2-BD59-A6C34878D82A}">
                    <a16:rowId xmlns:a16="http://schemas.microsoft.com/office/drawing/2014/main" val="2404644805"/>
                  </a:ext>
                </a:extLst>
              </a:tr>
              <a:tr h="302142">
                <a:tc>
                  <a:txBody>
                    <a:bodyPr/>
                    <a:lstStyle/>
                    <a:p>
                      <a:r>
                        <a:rPr lang="en-GB" sz="1100" dirty="0"/>
                        <a:t>8</a:t>
                      </a:r>
                    </a:p>
                  </a:txBody>
                  <a:tcPr/>
                </a:tc>
                <a:tc>
                  <a:txBody>
                    <a:bodyPr/>
                    <a:lstStyle/>
                    <a:p>
                      <a:r>
                        <a:rPr lang="en-GB" sz="1100" dirty="0"/>
                        <a:t>Co create with operational staff the measures that matter to them in respect of good organisation (and culture).</a:t>
                      </a:r>
                    </a:p>
                  </a:txBody>
                  <a:tcPr/>
                </a:tc>
                <a:extLst>
                  <a:ext uri="{0D108BD9-81ED-4DB2-BD59-A6C34878D82A}">
                    <a16:rowId xmlns:a16="http://schemas.microsoft.com/office/drawing/2014/main" val="3203992810"/>
                  </a:ext>
                </a:extLst>
              </a:tr>
            </a:tbl>
          </a:graphicData>
        </a:graphic>
      </p:graphicFrame>
      <p:sp>
        <p:nvSpPr>
          <p:cNvPr id="14" name="Oval 13">
            <a:extLst>
              <a:ext uri="{FF2B5EF4-FFF2-40B4-BE49-F238E27FC236}">
                <a16:creationId xmlns:a16="http://schemas.microsoft.com/office/drawing/2014/main" id="{F24F0C60-7F4A-40DA-8776-3E8185197AC1}"/>
              </a:ext>
            </a:extLst>
          </p:cNvPr>
          <p:cNvSpPr/>
          <p:nvPr/>
        </p:nvSpPr>
        <p:spPr>
          <a:xfrm>
            <a:off x="4088221" y="1080019"/>
            <a:ext cx="2216887" cy="983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Get the system to understand that this shift will take time</a:t>
            </a:r>
          </a:p>
        </p:txBody>
      </p:sp>
      <p:sp>
        <p:nvSpPr>
          <p:cNvPr id="15" name="Oval 14">
            <a:extLst>
              <a:ext uri="{FF2B5EF4-FFF2-40B4-BE49-F238E27FC236}">
                <a16:creationId xmlns:a16="http://schemas.microsoft.com/office/drawing/2014/main" id="{B2F29575-F5C6-42CC-A2F0-FFE4764ABBA1}"/>
              </a:ext>
            </a:extLst>
          </p:cNvPr>
          <p:cNvSpPr/>
          <p:nvPr/>
        </p:nvSpPr>
        <p:spPr>
          <a:xfrm>
            <a:off x="6406119" y="767253"/>
            <a:ext cx="2668772" cy="1263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CEOs must sign up in allowing time for people (including operational staff) to have time for each other and shape this work</a:t>
            </a:r>
          </a:p>
        </p:txBody>
      </p:sp>
      <p:sp>
        <p:nvSpPr>
          <p:cNvPr id="16" name="Oval 15">
            <a:extLst>
              <a:ext uri="{FF2B5EF4-FFF2-40B4-BE49-F238E27FC236}">
                <a16:creationId xmlns:a16="http://schemas.microsoft.com/office/drawing/2014/main" id="{9777242C-5CD9-40B7-9E18-12180210312C}"/>
              </a:ext>
            </a:extLst>
          </p:cNvPr>
          <p:cNvSpPr/>
          <p:nvPr/>
        </p:nvSpPr>
        <p:spPr>
          <a:xfrm>
            <a:off x="2355111" y="825789"/>
            <a:ext cx="1823484" cy="679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Change our language to one that heals</a:t>
            </a:r>
          </a:p>
        </p:txBody>
      </p:sp>
      <p:sp>
        <p:nvSpPr>
          <p:cNvPr id="17" name="Oval 16">
            <a:extLst>
              <a:ext uri="{FF2B5EF4-FFF2-40B4-BE49-F238E27FC236}">
                <a16:creationId xmlns:a16="http://schemas.microsoft.com/office/drawing/2014/main" id="{39B96800-DF7A-4A34-9CA3-52ED361061C5}"/>
              </a:ext>
            </a:extLst>
          </p:cNvPr>
          <p:cNvSpPr/>
          <p:nvPr/>
        </p:nvSpPr>
        <p:spPr>
          <a:xfrm>
            <a:off x="4298212" y="2227552"/>
            <a:ext cx="2434854"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Recognise the interconnectedness of work in making a difference to the whole – local OD, diversity, #</a:t>
            </a:r>
            <a:r>
              <a:rPr lang="en-GB" sz="1200" dirty="0" err="1"/>
              <a:t>ProjectA</a:t>
            </a:r>
            <a:endParaRPr lang="en-GB" sz="1200" dirty="0"/>
          </a:p>
        </p:txBody>
      </p:sp>
      <p:sp>
        <p:nvSpPr>
          <p:cNvPr id="18" name="Oval 17">
            <a:extLst>
              <a:ext uri="{FF2B5EF4-FFF2-40B4-BE49-F238E27FC236}">
                <a16:creationId xmlns:a16="http://schemas.microsoft.com/office/drawing/2014/main" id="{9F8874DD-C8C4-4587-9D0D-38871609C78B}"/>
              </a:ext>
            </a:extLst>
          </p:cNvPr>
          <p:cNvSpPr/>
          <p:nvPr/>
        </p:nvSpPr>
        <p:spPr>
          <a:xfrm>
            <a:off x="6852684" y="2226598"/>
            <a:ext cx="2110563" cy="1100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Support our middle managers better – sandwiched between the human and performance</a:t>
            </a:r>
          </a:p>
        </p:txBody>
      </p:sp>
      <p:sp>
        <p:nvSpPr>
          <p:cNvPr id="19" name="Oval 18">
            <a:extLst>
              <a:ext uri="{FF2B5EF4-FFF2-40B4-BE49-F238E27FC236}">
                <a16:creationId xmlns:a16="http://schemas.microsoft.com/office/drawing/2014/main" id="{53D56389-1B50-445E-986D-CA230F984174}"/>
              </a:ext>
            </a:extLst>
          </p:cNvPr>
          <p:cNvSpPr/>
          <p:nvPr/>
        </p:nvSpPr>
        <p:spPr>
          <a:xfrm>
            <a:off x="2472070" y="2119106"/>
            <a:ext cx="1706525" cy="871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Shift from performance only conversations</a:t>
            </a:r>
          </a:p>
        </p:txBody>
      </p:sp>
    </p:spTree>
    <p:extLst>
      <p:ext uri="{BB962C8B-B14F-4D97-AF65-F5344CB8AC3E}">
        <p14:creationId xmlns:p14="http://schemas.microsoft.com/office/powerpoint/2010/main" val="23001318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4"/>
          <p:cNvSpPr txBox="1">
            <a:spLocks noGrp="1"/>
          </p:cNvSpPr>
          <p:nvPr>
            <p:ph type="title"/>
          </p:nvPr>
        </p:nvSpPr>
        <p:spPr>
          <a:xfrm>
            <a:off x="0" y="5083417"/>
            <a:ext cx="9144000" cy="282121"/>
          </a:xfrm>
          <a:prstGeom prst="rect">
            <a:avLst/>
          </a:prstGeom>
          <a:solidFill>
            <a:srgbClr val="007AC9"/>
          </a:solidFill>
          <a:ln>
            <a:noFill/>
          </a:ln>
        </p:spPr>
        <p:txBody>
          <a:bodyPr spcFirstLastPara="1" vert="horz" wrap="square" lIns="91425" tIns="45700" rIns="91425" bIns="45700" rtlCol="0" anchor="t" anchorCtr="0">
            <a:noAutofit/>
          </a:bodyPr>
          <a:lstStyle/>
          <a:p>
            <a:pPr algn="l">
              <a:lnSpc>
                <a:spcPct val="90000"/>
              </a:lnSpc>
              <a:spcBef>
                <a:spcPts val="0"/>
              </a:spcBef>
              <a:buClr>
                <a:schemeClr val="dk2"/>
              </a:buClr>
              <a:buSzPts val="3300"/>
            </a:pPr>
            <a:r>
              <a:rPr lang="en-GB" sz="1600" dirty="0">
                <a:solidFill>
                  <a:srgbClr val="EBEBE9"/>
                </a:solidFill>
                <a:latin typeface="Arial"/>
                <a:ea typeface="Arial"/>
                <a:cs typeface="Arial"/>
                <a:sym typeface="Arial"/>
              </a:rPr>
              <a:t>                                      Appendix 1 – Unconference Outcomes </a:t>
            </a:r>
            <a:endParaRPr sz="1600" dirty="0">
              <a:solidFill>
                <a:srgbClr val="EBEBE9"/>
              </a:solidFill>
              <a:latin typeface="Arial"/>
              <a:ea typeface="Arial"/>
              <a:cs typeface="Arial"/>
              <a:sym typeface="Arial"/>
            </a:endParaRPr>
          </a:p>
        </p:txBody>
      </p:sp>
      <p:pic>
        <p:nvPicPr>
          <p:cNvPr id="2" name="Picture 1">
            <a:extLst>
              <a:ext uri="{FF2B5EF4-FFF2-40B4-BE49-F238E27FC236}">
                <a16:creationId xmlns:a16="http://schemas.microsoft.com/office/drawing/2014/main" id="{73EFCDE7-42F3-4224-BE07-3772071683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832" r="6622" b="2671"/>
          <a:stretch/>
        </p:blipFill>
        <p:spPr>
          <a:xfrm>
            <a:off x="0" y="0"/>
            <a:ext cx="2968934" cy="4351274"/>
          </a:xfrm>
          <a:prstGeom prst="rect">
            <a:avLst/>
          </a:prstGeom>
        </p:spPr>
      </p:pic>
      <p:pic>
        <p:nvPicPr>
          <p:cNvPr id="4" name="Picture 3">
            <a:extLst>
              <a:ext uri="{FF2B5EF4-FFF2-40B4-BE49-F238E27FC236}">
                <a16:creationId xmlns:a16="http://schemas.microsoft.com/office/drawing/2014/main" id="{82924E9D-739F-4C8B-ABFF-3CCF92465E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902" t="2403" r="7334" b="3411"/>
          <a:stretch/>
        </p:blipFill>
        <p:spPr>
          <a:xfrm>
            <a:off x="2968934" y="1"/>
            <a:ext cx="3075615" cy="4351273"/>
          </a:xfrm>
          <a:prstGeom prst="rect">
            <a:avLst/>
          </a:prstGeom>
        </p:spPr>
      </p:pic>
      <p:pic>
        <p:nvPicPr>
          <p:cNvPr id="5" name="Picture 4">
            <a:extLst>
              <a:ext uri="{FF2B5EF4-FFF2-40B4-BE49-F238E27FC236}">
                <a16:creationId xmlns:a16="http://schemas.microsoft.com/office/drawing/2014/main" id="{6D791802-3582-4EB7-967B-F85F3576AB8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212" t="1628" r="9662" b="6202"/>
          <a:stretch/>
        </p:blipFill>
        <p:spPr>
          <a:xfrm>
            <a:off x="6044549" y="1"/>
            <a:ext cx="3066248" cy="4351273"/>
          </a:xfrm>
          <a:prstGeom prst="rect">
            <a:avLst/>
          </a:prstGeom>
        </p:spPr>
      </p:pic>
    </p:spTree>
    <p:extLst>
      <p:ext uri="{BB962C8B-B14F-4D97-AF65-F5344CB8AC3E}">
        <p14:creationId xmlns:p14="http://schemas.microsoft.com/office/powerpoint/2010/main" val="13384479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4"/>
          <p:cNvSpPr txBox="1">
            <a:spLocks noGrp="1"/>
          </p:cNvSpPr>
          <p:nvPr>
            <p:ph type="title"/>
          </p:nvPr>
        </p:nvSpPr>
        <p:spPr>
          <a:xfrm>
            <a:off x="0" y="5083417"/>
            <a:ext cx="9144000" cy="282121"/>
          </a:xfrm>
          <a:prstGeom prst="rect">
            <a:avLst/>
          </a:prstGeom>
          <a:solidFill>
            <a:srgbClr val="007AC9"/>
          </a:solidFill>
          <a:ln>
            <a:noFill/>
          </a:ln>
        </p:spPr>
        <p:txBody>
          <a:bodyPr spcFirstLastPara="1" vert="horz" wrap="square" lIns="91425" tIns="45700" rIns="91425" bIns="45700" rtlCol="0" anchor="t" anchorCtr="0">
            <a:noAutofit/>
          </a:bodyPr>
          <a:lstStyle/>
          <a:p>
            <a:pPr algn="l">
              <a:lnSpc>
                <a:spcPct val="90000"/>
              </a:lnSpc>
              <a:spcBef>
                <a:spcPts val="0"/>
              </a:spcBef>
              <a:buClr>
                <a:schemeClr val="dk2"/>
              </a:buClr>
              <a:buSzPts val="3300"/>
            </a:pPr>
            <a:r>
              <a:rPr lang="en-GB" sz="1600" dirty="0">
                <a:solidFill>
                  <a:srgbClr val="EBEBE9"/>
                </a:solidFill>
                <a:latin typeface="Arial"/>
                <a:ea typeface="Arial"/>
                <a:cs typeface="Arial"/>
                <a:sym typeface="Arial"/>
              </a:rPr>
              <a:t>                                      Appendix 1(a) – Unconference Outcomes </a:t>
            </a:r>
            <a:endParaRPr sz="1600" dirty="0">
              <a:solidFill>
                <a:srgbClr val="EBEBE9"/>
              </a:solidFill>
              <a:latin typeface="Arial"/>
              <a:ea typeface="Arial"/>
              <a:cs typeface="Arial"/>
              <a:sym typeface="Arial"/>
            </a:endParaRPr>
          </a:p>
        </p:txBody>
      </p:sp>
      <p:pic>
        <p:nvPicPr>
          <p:cNvPr id="3" name="Picture 2">
            <a:extLst>
              <a:ext uri="{FF2B5EF4-FFF2-40B4-BE49-F238E27FC236}">
                <a16:creationId xmlns:a16="http://schemas.microsoft.com/office/drawing/2014/main" id="{CF3A9FCB-53CC-4D5D-86C3-E45E6F8AA1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281" t="1705" r="7211" b="3256"/>
          <a:stretch/>
        </p:blipFill>
        <p:spPr>
          <a:xfrm>
            <a:off x="1" y="1"/>
            <a:ext cx="3090496" cy="4375298"/>
          </a:xfrm>
          <a:prstGeom prst="rect">
            <a:avLst/>
          </a:prstGeom>
        </p:spPr>
      </p:pic>
      <p:pic>
        <p:nvPicPr>
          <p:cNvPr id="6" name="Picture 5">
            <a:extLst>
              <a:ext uri="{FF2B5EF4-FFF2-40B4-BE49-F238E27FC236}">
                <a16:creationId xmlns:a16="http://schemas.microsoft.com/office/drawing/2014/main" id="{852DF162-55EC-487E-8BF4-C62F2EB966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543" r="6959" b="5666"/>
          <a:stretch/>
        </p:blipFill>
        <p:spPr>
          <a:xfrm>
            <a:off x="3090497" y="2"/>
            <a:ext cx="3090496" cy="4375297"/>
          </a:xfrm>
          <a:prstGeom prst="rect">
            <a:avLst/>
          </a:prstGeom>
        </p:spPr>
      </p:pic>
      <p:pic>
        <p:nvPicPr>
          <p:cNvPr id="7" name="Picture 6">
            <a:extLst>
              <a:ext uri="{FF2B5EF4-FFF2-40B4-BE49-F238E27FC236}">
                <a16:creationId xmlns:a16="http://schemas.microsoft.com/office/drawing/2014/main" id="{D02F1FFA-C6CA-44CB-85FE-AD03EE7CF7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212" t="1938" r="7003" b="3100"/>
          <a:stretch/>
        </p:blipFill>
        <p:spPr>
          <a:xfrm>
            <a:off x="6180993" y="0"/>
            <a:ext cx="2959957" cy="4375296"/>
          </a:xfrm>
          <a:prstGeom prst="rect">
            <a:avLst/>
          </a:prstGeom>
        </p:spPr>
      </p:pic>
    </p:spTree>
    <p:extLst>
      <p:ext uri="{BB962C8B-B14F-4D97-AF65-F5344CB8AC3E}">
        <p14:creationId xmlns:p14="http://schemas.microsoft.com/office/powerpoint/2010/main" val="36084833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4"/>
          <p:cNvSpPr txBox="1">
            <a:spLocks noGrp="1"/>
          </p:cNvSpPr>
          <p:nvPr>
            <p:ph type="title"/>
          </p:nvPr>
        </p:nvSpPr>
        <p:spPr>
          <a:xfrm>
            <a:off x="0" y="5083417"/>
            <a:ext cx="9144000" cy="282121"/>
          </a:xfrm>
          <a:prstGeom prst="rect">
            <a:avLst/>
          </a:prstGeom>
          <a:solidFill>
            <a:srgbClr val="007AC9"/>
          </a:solidFill>
          <a:ln>
            <a:noFill/>
          </a:ln>
        </p:spPr>
        <p:txBody>
          <a:bodyPr spcFirstLastPara="1" vert="horz" wrap="square" lIns="91425" tIns="45700" rIns="91425" bIns="45700" rtlCol="0" anchor="t" anchorCtr="0">
            <a:noAutofit/>
          </a:bodyPr>
          <a:lstStyle/>
          <a:p>
            <a:pPr algn="l">
              <a:lnSpc>
                <a:spcPct val="90000"/>
              </a:lnSpc>
              <a:spcBef>
                <a:spcPts val="0"/>
              </a:spcBef>
              <a:buClr>
                <a:schemeClr val="dk2"/>
              </a:buClr>
              <a:buSzPts val="3300"/>
            </a:pPr>
            <a:r>
              <a:rPr lang="en-GB" sz="1600" dirty="0">
                <a:solidFill>
                  <a:srgbClr val="EBEBE9"/>
                </a:solidFill>
                <a:latin typeface="Arial"/>
                <a:ea typeface="Arial"/>
                <a:cs typeface="Arial"/>
                <a:sym typeface="Arial"/>
              </a:rPr>
              <a:t>                                      Appendix 1(b) – Unconference Outcomes </a:t>
            </a:r>
            <a:endParaRPr sz="1600" dirty="0">
              <a:solidFill>
                <a:srgbClr val="EBEBE9"/>
              </a:solidFill>
              <a:latin typeface="Arial"/>
              <a:ea typeface="Arial"/>
              <a:cs typeface="Arial"/>
              <a:sym typeface="Arial"/>
            </a:endParaRPr>
          </a:p>
        </p:txBody>
      </p:sp>
      <p:pic>
        <p:nvPicPr>
          <p:cNvPr id="2" name="Picture 1">
            <a:extLst>
              <a:ext uri="{FF2B5EF4-FFF2-40B4-BE49-F238E27FC236}">
                <a16:creationId xmlns:a16="http://schemas.microsoft.com/office/drawing/2014/main" id="{BD315739-97C6-4E56-B971-832DAEA69A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209" t="6151" r="2809" b="6138"/>
          <a:stretch/>
        </p:blipFill>
        <p:spPr>
          <a:xfrm rot="16200000">
            <a:off x="-766028" y="766028"/>
            <a:ext cx="4461330" cy="2929269"/>
          </a:xfrm>
          <a:prstGeom prst="rect">
            <a:avLst/>
          </a:prstGeom>
        </p:spPr>
      </p:pic>
      <p:pic>
        <p:nvPicPr>
          <p:cNvPr id="4" name="Picture 3">
            <a:extLst>
              <a:ext uri="{FF2B5EF4-FFF2-40B4-BE49-F238E27FC236}">
                <a16:creationId xmlns:a16="http://schemas.microsoft.com/office/drawing/2014/main" id="{1F9B766C-7DE8-4642-B0CD-F54FF12F9F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75" t="4352" b="5218"/>
          <a:stretch/>
        </p:blipFill>
        <p:spPr>
          <a:xfrm rot="16200000">
            <a:off x="2256275" y="672995"/>
            <a:ext cx="4461329" cy="3115337"/>
          </a:xfrm>
          <a:prstGeom prst="rect">
            <a:avLst/>
          </a:prstGeom>
        </p:spPr>
      </p:pic>
      <p:pic>
        <p:nvPicPr>
          <p:cNvPr id="5" name="Picture 4">
            <a:extLst>
              <a:ext uri="{FF2B5EF4-FFF2-40B4-BE49-F238E27FC236}">
                <a16:creationId xmlns:a16="http://schemas.microsoft.com/office/drawing/2014/main" id="{F489A01D-1ECE-4F50-B5DD-014F37FB9D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702" t="3011" r="3691"/>
          <a:stretch/>
        </p:blipFill>
        <p:spPr>
          <a:xfrm rot="10800000">
            <a:off x="6044609" y="-2"/>
            <a:ext cx="3099390" cy="4473040"/>
          </a:xfrm>
          <a:prstGeom prst="rect">
            <a:avLst/>
          </a:prstGeom>
        </p:spPr>
      </p:pic>
    </p:spTree>
    <p:extLst>
      <p:ext uri="{BB962C8B-B14F-4D97-AF65-F5344CB8AC3E}">
        <p14:creationId xmlns:p14="http://schemas.microsoft.com/office/powerpoint/2010/main" val="1077375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From AACE’s </a:t>
            </a:r>
            <a:br>
              <a:rPr lang="en-GB" sz="2800" dirty="0"/>
            </a:br>
            <a:r>
              <a:rPr lang="en-GB" sz="2800" dirty="0"/>
              <a:t>Strategic Priorities</a:t>
            </a:r>
          </a:p>
        </p:txBody>
      </p:sp>
      <p:sp>
        <p:nvSpPr>
          <p:cNvPr id="3" name="Content Placeholder 2"/>
          <p:cNvSpPr>
            <a:spLocks noGrp="1"/>
          </p:cNvSpPr>
          <p:nvPr>
            <p:ph idx="1"/>
          </p:nvPr>
        </p:nvSpPr>
        <p:spPr/>
        <p:txBody>
          <a:bodyPr/>
          <a:lstStyle/>
          <a:p>
            <a:pPr marL="0" indent="0">
              <a:buNone/>
            </a:pPr>
            <a:r>
              <a:rPr lang="en-GB" sz="2400" b="1" dirty="0"/>
              <a:t>Main focus:</a:t>
            </a:r>
          </a:p>
          <a:p>
            <a:r>
              <a:rPr lang="en-GB" sz="2400" dirty="0"/>
              <a:t>Number 3: </a:t>
            </a:r>
            <a:r>
              <a:rPr lang="en-GB" sz="2400" i="1" dirty="0"/>
              <a:t>Strive to be an employer of choice</a:t>
            </a:r>
          </a:p>
          <a:p>
            <a:pPr lvl="1"/>
            <a:r>
              <a:rPr lang="en-GB" sz="2000" dirty="0"/>
              <a:t>Develop and enhance the ambulance service culture</a:t>
            </a:r>
          </a:p>
          <a:p>
            <a:pPr marL="0" indent="0">
              <a:buNone/>
            </a:pPr>
            <a:endParaRPr lang="en-GB" sz="2400" b="1" dirty="0"/>
          </a:p>
          <a:p>
            <a:pPr marL="0" indent="0">
              <a:buNone/>
            </a:pPr>
            <a:endParaRPr lang="en-GB" sz="2400" b="1" dirty="0"/>
          </a:p>
          <a:p>
            <a:pPr marL="0" indent="0">
              <a:buNone/>
            </a:pPr>
            <a:endParaRPr lang="en-GB" sz="2400" b="1" dirty="0"/>
          </a:p>
          <a:p>
            <a:pPr marL="0" indent="0">
              <a:buNone/>
            </a:pPr>
            <a:r>
              <a:rPr lang="en-GB" sz="2400" b="1" dirty="0"/>
              <a:t>To also underpin further AACE priorities, especially…</a:t>
            </a:r>
          </a:p>
          <a:p>
            <a:r>
              <a:rPr lang="en-GB" sz="2400" dirty="0"/>
              <a:t>Number 6: </a:t>
            </a:r>
            <a:r>
              <a:rPr lang="en-GB" sz="2400" i="1" dirty="0"/>
              <a:t>Promote the reputation of the sector …</a:t>
            </a:r>
          </a:p>
          <a:p>
            <a:pPr lvl="1"/>
            <a:r>
              <a:rPr lang="en-GB" sz="2000" dirty="0"/>
              <a:t>Optimise the benefits to the sector of national programmes (link to joint AIP)</a:t>
            </a:r>
          </a:p>
          <a:p>
            <a:pPr lvl="1"/>
            <a:r>
              <a:rPr lang="en-GB" sz="2000" dirty="0"/>
              <a:t>“Be stronger together” – utilise synergies </a:t>
            </a:r>
          </a:p>
          <a:p>
            <a:pPr marL="0" indent="0">
              <a:buNone/>
            </a:pPr>
            <a:r>
              <a:rPr lang="en-GB" sz="2400" b="1" dirty="0"/>
              <a:t>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8F63112-746F-47A1-90DF-C8220ED1FD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9944" y="2878827"/>
            <a:ext cx="1857061" cy="1224584"/>
          </a:xfrm>
          <a:prstGeom prst="rect">
            <a:avLst/>
          </a:prstGeom>
        </p:spPr>
      </p:pic>
      <p:sp>
        <p:nvSpPr>
          <p:cNvPr id="6" name="Speech Bubble: Oval 5">
            <a:extLst>
              <a:ext uri="{FF2B5EF4-FFF2-40B4-BE49-F238E27FC236}">
                <a16:creationId xmlns:a16="http://schemas.microsoft.com/office/drawing/2014/main" id="{C807B747-7DA4-4DA0-810D-91D759CBF6AA}"/>
              </a:ext>
            </a:extLst>
          </p:cNvPr>
          <p:cNvSpPr/>
          <p:nvPr/>
        </p:nvSpPr>
        <p:spPr>
          <a:xfrm>
            <a:off x="1306995" y="2915979"/>
            <a:ext cx="4054672" cy="1026041"/>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“Let’s be an employer that engages and looks after our people.”</a:t>
            </a:r>
          </a:p>
        </p:txBody>
      </p:sp>
    </p:spTree>
    <p:extLst>
      <p:ext uri="{BB962C8B-B14F-4D97-AF65-F5344CB8AC3E}">
        <p14:creationId xmlns:p14="http://schemas.microsoft.com/office/powerpoint/2010/main" val="1651440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Carter recommendations</a:t>
            </a:r>
          </a:p>
        </p:txBody>
      </p:sp>
      <p:sp>
        <p:nvSpPr>
          <p:cNvPr id="3" name="Content Placeholder 2"/>
          <p:cNvSpPr>
            <a:spLocks noGrp="1"/>
          </p:cNvSpPr>
          <p:nvPr>
            <p:ph idx="1"/>
          </p:nvPr>
        </p:nvSpPr>
        <p:spPr/>
        <p:txBody>
          <a:bodyPr/>
          <a:lstStyle/>
          <a:p>
            <a:pPr marL="0" indent="0">
              <a:buNone/>
            </a:pPr>
            <a:r>
              <a:rPr lang="en-GB" sz="2400" b="1" dirty="0"/>
              <a:t>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nvGraphicFramePr>
        <p:xfrm>
          <a:off x="539552" y="1535324"/>
          <a:ext cx="8229600" cy="4657796"/>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20000"/>
                    </a:ext>
                  </a:extLst>
                </a:gridCol>
              </a:tblGrid>
              <a:tr h="614736">
                <a:tc>
                  <a:txBody>
                    <a:bodyPr/>
                    <a:lstStyle/>
                    <a:p>
                      <a:pPr algn="l" fontAlgn="b"/>
                      <a:r>
                        <a:rPr lang="en-GB" sz="2000" b="1" u="none" strike="noStrike" dirty="0">
                          <a:effectLst/>
                        </a:rPr>
                        <a:t>1. LEADERSHIP: Encourage leadership at all levels</a:t>
                      </a:r>
                      <a:br>
                        <a:rPr lang="en-GB" sz="1600" u="none" strike="noStrike" dirty="0">
                          <a:effectLst/>
                        </a:rPr>
                      </a:br>
                      <a:r>
                        <a:rPr lang="en-GB" sz="1600" u="none" strike="noStrike" dirty="0">
                          <a:effectLst/>
                        </a:rPr>
                        <a:t>a. Line managers’ performing </a:t>
                      </a:r>
                      <a:r>
                        <a:rPr lang="en-GB" sz="1600" b="1" u="none" strike="noStrike" dirty="0">
                          <a:effectLst/>
                        </a:rPr>
                        <a:t>compassionate, engaging and empowering leadership</a:t>
                      </a:r>
                      <a:br>
                        <a:rPr lang="en-GB" sz="1600" u="none" strike="noStrike" dirty="0">
                          <a:effectLst/>
                        </a:rPr>
                      </a:br>
                      <a:r>
                        <a:rPr lang="en-GB" sz="1600" u="none" strike="noStrike" dirty="0">
                          <a:effectLst/>
                        </a:rPr>
                        <a:t>b. All staff to demonstrate and </a:t>
                      </a:r>
                      <a:r>
                        <a:rPr lang="en-GB" sz="1600" b="1" u="none" strike="noStrike" dirty="0">
                          <a:effectLst/>
                        </a:rPr>
                        <a:t>role-model organisational values and behaviours</a:t>
                      </a:r>
                      <a:br>
                        <a:rPr lang="en-GB" sz="1600" u="none" strike="noStrike" dirty="0">
                          <a:effectLst/>
                        </a:rPr>
                      </a:br>
                      <a:r>
                        <a:rPr lang="en-GB" sz="1600" u="none" strike="noStrike" dirty="0">
                          <a:effectLst/>
                        </a:rPr>
                        <a:t>c. Understand reasons for leaving and </a:t>
                      </a:r>
                      <a:r>
                        <a:rPr lang="en-GB" sz="1600" b="1" u="none" strike="noStrike" dirty="0">
                          <a:effectLst/>
                        </a:rPr>
                        <a:t>improve retention </a:t>
                      </a:r>
                      <a:r>
                        <a:rPr lang="en-GB" sz="1600" u="none" strike="noStrike" dirty="0">
                          <a:effectLst/>
                        </a:rPr>
                        <a:t>accordingly in terms of ‘leadership’ and/or ‘engagement’ issues  </a:t>
                      </a:r>
                    </a:p>
                    <a:p>
                      <a:pPr algn="l" fontAlgn="b"/>
                      <a:endParaRPr lang="en-GB" sz="1600" b="0" i="0" u="none" strike="noStrike" dirty="0">
                        <a:solidFill>
                          <a:srgbClr val="000000"/>
                        </a:solidFill>
                        <a:effectLst/>
                        <a:latin typeface="Calibri"/>
                      </a:endParaRPr>
                    </a:p>
                  </a:txBody>
                  <a:tcPr marL="6209" marR="6209" marT="6209" marB="0" anchor="b"/>
                </a:tc>
                <a:extLst>
                  <a:ext uri="{0D108BD9-81ED-4DB2-BD59-A6C34878D82A}">
                    <a16:rowId xmlns:a16="http://schemas.microsoft.com/office/drawing/2014/main" val="10000"/>
                  </a:ext>
                </a:extLst>
              </a:tr>
              <a:tr h="391196">
                <a:tc>
                  <a:txBody>
                    <a:bodyPr/>
                    <a:lstStyle/>
                    <a:p>
                      <a:pPr algn="l" fontAlgn="t"/>
                      <a:r>
                        <a:rPr lang="en-GB" sz="2000" b="1" u="none" strike="noStrike" dirty="0">
                          <a:effectLst/>
                        </a:rPr>
                        <a:t>2. ENGAGEMENT: Improve staff engagement    </a:t>
                      </a:r>
                      <a:br>
                        <a:rPr lang="en-GB" sz="1600" u="none" strike="noStrike" dirty="0">
                          <a:effectLst/>
                        </a:rPr>
                      </a:br>
                      <a:r>
                        <a:rPr lang="en-GB" sz="1600" u="none" strike="noStrike" dirty="0">
                          <a:effectLst/>
                        </a:rPr>
                        <a:t>a. Including sector-wide learning through sharing of best practice </a:t>
                      </a:r>
                    </a:p>
                    <a:p>
                      <a:pPr algn="l" fontAlgn="t"/>
                      <a:endParaRPr lang="en-GB" sz="1600" b="0" i="0" u="none" strike="noStrike" dirty="0">
                        <a:solidFill>
                          <a:srgbClr val="000000"/>
                        </a:solidFill>
                        <a:effectLst/>
                        <a:latin typeface="Calibri"/>
                      </a:endParaRPr>
                    </a:p>
                  </a:txBody>
                  <a:tcPr marL="6209" marR="6209" marT="6209" marB="0"/>
                </a:tc>
                <a:extLst>
                  <a:ext uri="{0D108BD9-81ED-4DB2-BD59-A6C34878D82A}">
                    <a16:rowId xmlns:a16="http://schemas.microsoft.com/office/drawing/2014/main" val="10001"/>
                  </a:ext>
                </a:extLst>
              </a:tr>
              <a:tr h="409824">
                <a:tc>
                  <a:txBody>
                    <a:bodyPr/>
                    <a:lstStyle/>
                    <a:p>
                      <a:pPr algn="l" fontAlgn="t"/>
                      <a:r>
                        <a:rPr lang="en-GB" sz="2000" b="1" u="none" strike="noStrike" dirty="0">
                          <a:effectLst/>
                        </a:rPr>
                        <a:t>3. APPRAISALS:</a:t>
                      </a:r>
                      <a:br>
                        <a:rPr lang="en-GB" sz="1600" u="none" strike="noStrike" dirty="0">
                          <a:effectLst/>
                        </a:rPr>
                      </a:br>
                      <a:r>
                        <a:rPr lang="en-GB" sz="1600" u="none" strike="noStrike" dirty="0">
                          <a:effectLst/>
                        </a:rPr>
                        <a:t>Ensure all staff have an annual performance review of an </a:t>
                      </a:r>
                      <a:r>
                        <a:rPr lang="en-GB" sz="1600" b="1" u="none" strike="noStrike" dirty="0">
                          <a:effectLst/>
                        </a:rPr>
                        <a:t>aligned high quality standard</a:t>
                      </a:r>
                      <a:br>
                        <a:rPr lang="en-GB" sz="1600" u="none" strike="noStrike" dirty="0">
                          <a:effectLst/>
                        </a:rPr>
                      </a:br>
                      <a:r>
                        <a:rPr lang="en-GB" sz="1600" u="none" strike="noStrike" dirty="0">
                          <a:effectLst/>
                        </a:rPr>
                        <a:t>a. “Standardisation” = approach to pay progression, key components of appraisal, compliance recording, quality measures (via NSS)</a:t>
                      </a:r>
                    </a:p>
                    <a:p>
                      <a:pPr algn="l" fontAlgn="t"/>
                      <a:endParaRPr lang="en-GB" sz="1600" b="0" i="0" u="none" strike="noStrike" dirty="0">
                        <a:solidFill>
                          <a:srgbClr val="000000"/>
                        </a:solidFill>
                        <a:effectLst/>
                        <a:latin typeface="Calibri"/>
                      </a:endParaRPr>
                    </a:p>
                  </a:txBody>
                  <a:tcPr marL="6209" marR="6209" marT="6209" marB="0"/>
                </a:tc>
                <a:extLst>
                  <a:ext uri="{0D108BD9-81ED-4DB2-BD59-A6C34878D82A}">
                    <a16:rowId xmlns:a16="http://schemas.microsoft.com/office/drawing/2014/main" val="10002"/>
                  </a:ext>
                </a:extLst>
              </a:tr>
              <a:tr h="397405">
                <a:tc>
                  <a:txBody>
                    <a:bodyPr/>
                    <a:lstStyle/>
                    <a:p>
                      <a:pPr algn="l" fontAlgn="t"/>
                      <a:r>
                        <a:rPr lang="en-GB" sz="2000" b="1" u="none" strike="noStrike" dirty="0">
                          <a:effectLst/>
                        </a:rPr>
                        <a:t>4. CULTURE: </a:t>
                      </a:r>
                    </a:p>
                    <a:p>
                      <a:pPr algn="l" fontAlgn="t"/>
                      <a:r>
                        <a:rPr lang="en-GB" sz="1600" b="1" u="none" strike="noStrike" dirty="0">
                          <a:effectLst/>
                        </a:rPr>
                        <a:t>Develop and embed a supportive, appreciative and enabling Culture </a:t>
                      </a:r>
                      <a:r>
                        <a:rPr lang="en-GB" sz="1600" u="none" strike="noStrike" dirty="0">
                          <a:effectLst/>
                        </a:rPr>
                        <a:t>with equal opportunities for all and where everyone is treated with dignity and respect in a zero tolerance environment with regards to violence, bullying and harassment  </a:t>
                      </a:r>
                      <a:endParaRPr lang="en-GB" sz="1600" b="0" i="0" u="none" strike="noStrike" dirty="0">
                        <a:solidFill>
                          <a:srgbClr val="000000"/>
                        </a:solidFill>
                        <a:effectLst/>
                        <a:latin typeface="Calibri"/>
                      </a:endParaRPr>
                    </a:p>
                  </a:txBody>
                  <a:tcPr marL="6209" marR="6209" marT="6209"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8742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Purpose of CALNAS</a:t>
            </a:r>
          </a:p>
        </p:txBody>
      </p:sp>
      <p:sp>
        <p:nvSpPr>
          <p:cNvPr id="3" name="Content Placeholder 2"/>
          <p:cNvSpPr>
            <a:spLocks noGrp="1"/>
          </p:cNvSpPr>
          <p:nvPr>
            <p:ph idx="1"/>
          </p:nvPr>
        </p:nvSpPr>
        <p:spPr>
          <a:xfrm>
            <a:off x="457200" y="1556792"/>
            <a:ext cx="8363272" cy="4525963"/>
          </a:xfrm>
        </p:spPr>
        <p:txBody>
          <a:bodyPr/>
          <a:lstStyle/>
          <a:p>
            <a:pPr marL="0" indent="0">
              <a:buNone/>
            </a:pPr>
            <a:r>
              <a:rPr lang="en-GB" sz="1800" dirty="0"/>
              <a:t>The purpose of the national Culture and Leadership Network for Ambulance Services (CALNAS) is to ensure an aligned national approach to a positive change in culture and improvement in the effectiveness and impact of outstanding people leadership in the sector. </a:t>
            </a:r>
          </a:p>
          <a:p>
            <a:pPr marL="0" indent="0">
              <a:buNone/>
            </a:pPr>
            <a:endParaRPr lang="en-GB" sz="1800" dirty="0"/>
          </a:p>
          <a:p>
            <a:pPr marL="0" indent="0">
              <a:buNone/>
            </a:pPr>
            <a:r>
              <a:rPr lang="en-GB" sz="1800" dirty="0"/>
              <a:t>The ambulance culture needs to move from a </a:t>
            </a:r>
            <a:r>
              <a:rPr lang="en-GB" sz="1800" i="1" dirty="0"/>
              <a:t>blame culture </a:t>
            </a:r>
            <a:r>
              <a:rPr lang="en-GB" sz="1800" dirty="0"/>
              <a:t>with a lack of consistent accountable leadership (i.e. evidenced through low scores on leadership and engagement questions in the National Staff Survey) to a ‘</a:t>
            </a:r>
            <a:r>
              <a:rPr lang="en-GB" sz="1800" i="1" dirty="0"/>
              <a:t>just culture</a:t>
            </a:r>
            <a:r>
              <a:rPr lang="en-GB" sz="1800" dirty="0"/>
              <a:t>’ that promotes learning, quality improvement, inclusivity and leadership that is compassionate, collaborative, engaging and empowering. </a:t>
            </a:r>
          </a:p>
          <a:p>
            <a:pPr marL="0" indent="0">
              <a:buNone/>
            </a:pPr>
            <a:endParaRPr lang="en-GB" sz="1800" dirty="0"/>
          </a:p>
          <a:p>
            <a:pPr marL="0" indent="0">
              <a:buNone/>
            </a:pPr>
            <a:r>
              <a:rPr lang="en-GB" sz="1800" dirty="0"/>
              <a:t>The CALNAS network will identify and enable mutual synergies, efficiencies, productivity and quality improvement gains through cross-fertilisation of ideas, shared learnings, collaboration on developing new concepts and co-procurement of external provision of leadership and organisational development</a:t>
            </a:r>
          </a:p>
          <a:p>
            <a:pPr marL="0" indent="0">
              <a:buNone/>
            </a:pPr>
            <a:endParaRPr lang="en-GB"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77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 Steps</a:t>
            </a:r>
          </a:p>
        </p:txBody>
      </p:sp>
      <p:sp>
        <p:nvSpPr>
          <p:cNvPr id="3" name="Content Placeholder 2"/>
          <p:cNvSpPr>
            <a:spLocks noGrp="1"/>
          </p:cNvSpPr>
          <p:nvPr>
            <p:ph idx="1"/>
          </p:nvPr>
        </p:nvSpPr>
        <p:spPr>
          <a:xfrm>
            <a:off x="457200" y="1412776"/>
            <a:ext cx="8229600" cy="4525963"/>
          </a:xfrm>
        </p:spPr>
        <p:txBody>
          <a:bodyPr/>
          <a:lstStyle/>
          <a:p>
            <a:r>
              <a:rPr lang="en-GB" sz="2400" b="1" dirty="0"/>
              <a:t>Each Ambulance Trust </a:t>
            </a:r>
          </a:p>
          <a:p>
            <a:pPr lvl="1"/>
            <a:r>
              <a:rPr lang="en-GB" sz="2000" dirty="0"/>
              <a:t>To take away ideas and actions for local consideration and implementation</a:t>
            </a:r>
          </a:p>
          <a:p>
            <a:r>
              <a:rPr lang="en-GB" sz="2400" b="1" dirty="0"/>
              <a:t>NHSI/Horizons/CALNAS</a:t>
            </a:r>
          </a:p>
          <a:p>
            <a:pPr lvl="1"/>
            <a:r>
              <a:rPr lang="en-GB" sz="2000" dirty="0"/>
              <a:t>From this conference – share on national sites (NHSI / AACE)</a:t>
            </a:r>
          </a:p>
          <a:p>
            <a:pPr lvl="1"/>
            <a:r>
              <a:rPr lang="en-GB" sz="2000" dirty="0"/>
              <a:t>Summarize key points and ideas and bring to AACE’s “Ambulance Leadership Forum” (ALF) in March 2020 to engage senior leaders on this</a:t>
            </a:r>
          </a:p>
          <a:p>
            <a:r>
              <a:rPr lang="en-GB" sz="2400" b="1" dirty="0"/>
              <a:t>CALNAS via HRD group</a:t>
            </a:r>
            <a:r>
              <a:rPr lang="en-GB" sz="2400" dirty="0"/>
              <a:t> </a:t>
            </a:r>
          </a:p>
          <a:p>
            <a:pPr lvl="1"/>
            <a:r>
              <a:rPr lang="en-GB" sz="2000" dirty="0"/>
              <a:t>Post-ALF define how this informs existing national </a:t>
            </a:r>
            <a:r>
              <a:rPr lang="en-GB" sz="2000" dirty="0" err="1"/>
              <a:t>workstreams</a:t>
            </a:r>
            <a:r>
              <a:rPr lang="en-GB" sz="2000" dirty="0"/>
              <a:t> as well as identifying further national </a:t>
            </a:r>
            <a:r>
              <a:rPr lang="en-GB" sz="2000" dirty="0" err="1"/>
              <a:t>workstreams</a:t>
            </a:r>
            <a:endParaRPr lang="en-GB" sz="2000" dirty="0"/>
          </a:p>
          <a:p>
            <a:pPr lvl="1"/>
            <a:r>
              <a:rPr lang="en-GB" sz="2000" dirty="0"/>
              <a:t>Lead on and monitor progress on national </a:t>
            </a:r>
            <a:r>
              <a:rPr lang="en-GB" sz="2000" dirty="0" err="1"/>
              <a:t>workstreams</a:t>
            </a:r>
            <a:r>
              <a:rPr lang="en-GB" sz="2000" dirty="0"/>
              <a:t> and national benchmarking across the sector</a:t>
            </a:r>
          </a:p>
          <a:p>
            <a:pPr marL="457200" lvl="1" indent="0">
              <a:buNone/>
            </a:pPr>
            <a:endParaRPr lang="en-GB" dirty="0"/>
          </a:p>
          <a:p>
            <a:endParaRPr lang="en-GB" dirty="0"/>
          </a:p>
          <a:p>
            <a:endParaRPr lang="en-GB"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peech Bubble: Oval 5">
            <a:extLst>
              <a:ext uri="{FF2B5EF4-FFF2-40B4-BE49-F238E27FC236}">
                <a16:creationId xmlns:a16="http://schemas.microsoft.com/office/drawing/2014/main" id="{CB1D66FB-1A78-4EBC-A466-7670FA1A0817}"/>
              </a:ext>
            </a:extLst>
          </p:cNvPr>
          <p:cNvSpPr/>
          <p:nvPr/>
        </p:nvSpPr>
        <p:spPr>
          <a:xfrm>
            <a:off x="3005602" y="116073"/>
            <a:ext cx="2355111" cy="1160015"/>
          </a:xfrm>
          <a:prstGeom prst="wedgeEllipseCallout">
            <a:avLst>
              <a:gd name="adj1" fmla="val -62368"/>
              <a:gd name="adj2" fmla="val 537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i="1" dirty="0">
                <a:solidFill>
                  <a:schemeClr val="bg1"/>
                </a:solidFill>
              </a:rPr>
              <a:t>We will take an Oxo cube of feedback and make it into a soup of the key points today.</a:t>
            </a:r>
          </a:p>
        </p:txBody>
      </p:sp>
    </p:spTree>
    <p:extLst>
      <p:ext uri="{BB962C8B-B14F-4D97-AF65-F5344CB8AC3E}">
        <p14:creationId xmlns:p14="http://schemas.microsoft.com/office/powerpoint/2010/main" val="1533917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r="64797"/>
          <a:stretch/>
        </p:blipFill>
        <p:spPr bwMode="auto">
          <a:xfrm>
            <a:off x="323528" y="1412776"/>
            <a:ext cx="299117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4904" r="31990"/>
          <a:stretch/>
        </p:blipFill>
        <p:spPr bwMode="auto">
          <a:xfrm>
            <a:off x="3289300" y="1412776"/>
            <a:ext cx="281305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7712"/>
          <a:stretch/>
        </p:blipFill>
        <p:spPr bwMode="auto">
          <a:xfrm>
            <a:off x="6076950" y="1412776"/>
            <a:ext cx="274352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C2FBF2A-E403-4332-910B-BCD4F9BFB2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138" y="236689"/>
            <a:ext cx="6874446" cy="672395"/>
          </a:xfrm>
          <a:prstGeom prst="rect">
            <a:avLst/>
          </a:prstGeom>
        </p:spPr>
      </p:pic>
    </p:spTree>
    <p:extLst>
      <p:ext uri="{BB962C8B-B14F-4D97-AF65-F5344CB8AC3E}">
        <p14:creationId xmlns:p14="http://schemas.microsoft.com/office/powerpoint/2010/main" val="266768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025" y="30633"/>
            <a:ext cx="27241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00062" y="2303339"/>
            <a:ext cx="5265204" cy="2014864"/>
          </a:xfrm>
        </p:spPr>
        <p:txBody>
          <a:bodyPr>
            <a:normAutofit fontScale="92500" lnSpcReduction="10000"/>
          </a:bodyPr>
          <a:lstStyle/>
          <a:p>
            <a:pPr marL="0" indent="0">
              <a:buNone/>
            </a:pPr>
            <a:r>
              <a:rPr lang="en-GB" sz="1600" dirty="0">
                <a:solidFill>
                  <a:srgbClr val="002060"/>
                </a:solidFill>
              </a:rPr>
              <a:t>We asked people to start their conversations…….</a:t>
            </a:r>
          </a:p>
          <a:p>
            <a:pPr marL="0" indent="0">
              <a:buNone/>
            </a:pPr>
            <a:endParaRPr lang="en-GB" sz="1600" dirty="0">
              <a:solidFill>
                <a:srgbClr val="002060"/>
              </a:solidFill>
            </a:endParaRPr>
          </a:p>
          <a:p>
            <a:r>
              <a:rPr lang="en-GB" sz="1600" dirty="0">
                <a:solidFill>
                  <a:srgbClr val="002060"/>
                </a:solidFill>
              </a:rPr>
              <a:t>On your tables are some dice</a:t>
            </a:r>
          </a:p>
          <a:p>
            <a:r>
              <a:rPr lang="en-GB" sz="1600" dirty="0">
                <a:solidFill>
                  <a:srgbClr val="002060"/>
                </a:solidFill>
              </a:rPr>
              <a:t>Introduce yourself to your neighbour, roll the dice and answer the question that corresponds to the number on the dice</a:t>
            </a:r>
          </a:p>
          <a:p>
            <a:r>
              <a:rPr lang="en-GB" sz="1600" dirty="0">
                <a:solidFill>
                  <a:srgbClr val="002060"/>
                </a:solidFill>
              </a:rPr>
              <a:t>Interpret the question you get for your own experience / context</a:t>
            </a:r>
          </a:p>
        </p:txBody>
      </p:sp>
      <p:sp>
        <p:nvSpPr>
          <p:cNvPr id="8" name="Title 1">
            <a:extLst>
              <a:ext uri="{FF2B5EF4-FFF2-40B4-BE49-F238E27FC236}">
                <a16:creationId xmlns:a16="http://schemas.microsoft.com/office/drawing/2014/main" id="{14F863D2-654B-40D0-9EC4-13875301FD54}"/>
              </a:ext>
            </a:extLst>
          </p:cNvPr>
          <p:cNvSpPr txBox="1">
            <a:spLocks/>
          </p:cNvSpPr>
          <p:nvPr/>
        </p:nvSpPr>
        <p:spPr>
          <a:xfrm>
            <a:off x="412747" y="1356576"/>
            <a:ext cx="374643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a:ea typeface="+mj-ea"/>
                <a:cs typeface="+mj-cs"/>
              </a:rPr>
              <a:t>First conversations </a:t>
            </a:r>
          </a:p>
        </p:txBody>
      </p:sp>
      <p:sp>
        <p:nvSpPr>
          <p:cNvPr id="6" name="object 3">
            <a:extLst>
              <a:ext uri="{FF2B5EF4-FFF2-40B4-BE49-F238E27FC236}">
                <a16:creationId xmlns:a16="http://schemas.microsoft.com/office/drawing/2014/main" id="{56A2895A-79CD-4D20-BB37-D395EDCB4C2B}"/>
              </a:ext>
            </a:extLst>
          </p:cNvPr>
          <p:cNvSpPr txBox="1"/>
          <p:nvPr/>
        </p:nvSpPr>
        <p:spPr>
          <a:xfrm>
            <a:off x="371176" y="4452034"/>
            <a:ext cx="7963634" cy="1952458"/>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97D"/>
                </a:solidFill>
                <a:effectLst/>
                <a:uLnTx/>
                <a:uFillTx/>
                <a:latin typeface="Calibri"/>
                <a:ea typeface="+mn-ea"/>
                <a:cs typeface="+mn-cs"/>
              </a:rPr>
              <a:t>1 - One thing I want to </a:t>
            </a:r>
            <a:r>
              <a:rPr kumimoji="0" lang="en-GB" b="1" i="0" u="none" strike="noStrike" kern="1200" cap="none" spc="0" normalizeH="0" baseline="0" noProof="0" dirty="0">
                <a:ln>
                  <a:noFill/>
                </a:ln>
                <a:solidFill>
                  <a:srgbClr val="1F497D"/>
                </a:solidFill>
                <a:effectLst/>
                <a:uLnTx/>
                <a:uFillTx/>
                <a:latin typeface="Calibri"/>
                <a:ea typeface="+mn-ea"/>
                <a:cs typeface="+mn-cs"/>
              </a:rPr>
              <a:t>explore</a:t>
            </a:r>
            <a:r>
              <a:rPr kumimoji="0" lang="en-GB" b="0" i="0" u="none" strike="noStrike" kern="1200" cap="none" spc="0" normalizeH="0" baseline="0" noProof="0" dirty="0">
                <a:ln>
                  <a:noFill/>
                </a:ln>
                <a:solidFill>
                  <a:srgbClr val="1F497D"/>
                </a:solidFill>
                <a:effectLst/>
                <a:uLnTx/>
                <a:uFillTx/>
                <a:latin typeface="Calibri"/>
                <a:ea typeface="+mn-ea"/>
                <a:cs typeface="+mn-cs"/>
              </a:rPr>
              <a:t>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97D"/>
                </a:solidFill>
                <a:effectLst/>
                <a:uLnTx/>
                <a:uFillTx/>
                <a:latin typeface="Calibri"/>
                <a:ea typeface="+mn-ea"/>
                <a:cs typeface="+mn-cs"/>
              </a:rPr>
              <a:t>2 - The </a:t>
            </a:r>
            <a:r>
              <a:rPr kumimoji="0" lang="en-GB" b="1" i="0" u="none" strike="noStrike" kern="1200" cap="none" spc="0" normalizeH="0" baseline="0" noProof="0" dirty="0">
                <a:ln>
                  <a:noFill/>
                </a:ln>
                <a:solidFill>
                  <a:srgbClr val="1F497D"/>
                </a:solidFill>
                <a:effectLst/>
                <a:uLnTx/>
                <a:uFillTx/>
                <a:latin typeface="Calibri"/>
                <a:ea typeface="+mn-ea"/>
                <a:cs typeface="+mn-cs"/>
              </a:rPr>
              <a:t>reason</a:t>
            </a:r>
            <a:r>
              <a:rPr kumimoji="0" lang="en-GB" b="0" i="0" u="none" strike="noStrike" kern="1200" cap="none" spc="0" normalizeH="0" baseline="0" noProof="0" dirty="0">
                <a:ln>
                  <a:noFill/>
                </a:ln>
                <a:solidFill>
                  <a:srgbClr val="1F497D"/>
                </a:solidFill>
                <a:effectLst/>
                <a:uLnTx/>
                <a:uFillTx/>
                <a:latin typeface="Calibri"/>
                <a:ea typeface="+mn-ea"/>
                <a:cs typeface="+mn-cs"/>
              </a:rPr>
              <a:t> I choose to do the work I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97D"/>
                </a:solidFill>
                <a:effectLst/>
                <a:uLnTx/>
                <a:uFillTx/>
                <a:latin typeface="Calibri"/>
                <a:ea typeface="+mn-ea"/>
                <a:cs typeface="+mn-cs"/>
              </a:rPr>
              <a:t>3 - One thing I would like to </a:t>
            </a:r>
            <a:r>
              <a:rPr kumimoji="0" lang="en-GB" b="1" i="0" u="none" strike="noStrike" kern="1200" cap="none" spc="0" normalizeH="0" baseline="0" noProof="0" dirty="0">
                <a:ln>
                  <a:noFill/>
                </a:ln>
                <a:solidFill>
                  <a:srgbClr val="1F497D"/>
                </a:solidFill>
                <a:effectLst/>
                <a:uLnTx/>
                <a:uFillTx/>
                <a:latin typeface="Calibri"/>
                <a:ea typeface="+mn-ea"/>
                <a:cs typeface="+mn-cs"/>
              </a:rPr>
              <a:t>change</a:t>
            </a:r>
            <a:r>
              <a:rPr kumimoji="0" lang="en-GB" b="0" i="0" u="none" strike="noStrike" kern="1200" cap="none" spc="0" normalizeH="0" baseline="0" noProof="0" dirty="0">
                <a:ln>
                  <a:noFill/>
                </a:ln>
                <a:solidFill>
                  <a:srgbClr val="1F497D"/>
                </a:solidFill>
                <a:effectLst/>
                <a:uLnTx/>
                <a:uFillTx/>
                <a:latin typeface="Calibri"/>
                <a:ea typeface="+mn-ea"/>
                <a:cs typeface="+mn-cs"/>
              </a:rPr>
              <a:t> about the Ambulance Services.</a:t>
            </a:r>
            <a:endParaRPr lang="en-GB" dirty="0">
              <a:solidFill>
                <a:srgbClr val="1F497D"/>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97D"/>
                </a:solidFill>
                <a:effectLst/>
                <a:uLnTx/>
                <a:uFillTx/>
                <a:latin typeface="Calibri"/>
                <a:ea typeface="+mn-ea"/>
                <a:cs typeface="+mn-cs"/>
              </a:rPr>
              <a:t>4 - A </a:t>
            </a:r>
            <a:r>
              <a:rPr kumimoji="0" lang="en-GB" b="1" i="0" u="none" strike="noStrike" kern="1200" cap="none" spc="0" normalizeH="0" baseline="0" noProof="0" dirty="0">
                <a:ln>
                  <a:noFill/>
                </a:ln>
                <a:solidFill>
                  <a:srgbClr val="1F497D"/>
                </a:solidFill>
                <a:effectLst/>
                <a:uLnTx/>
                <a:uFillTx/>
                <a:latin typeface="Calibri"/>
                <a:ea typeface="+mn-ea"/>
                <a:cs typeface="+mn-cs"/>
              </a:rPr>
              <a:t>little known fact </a:t>
            </a:r>
            <a:r>
              <a:rPr kumimoji="0" lang="en-GB" b="0" i="0" u="none" strike="noStrike" kern="1200" cap="none" spc="0" normalizeH="0" baseline="0" noProof="0" dirty="0">
                <a:ln>
                  <a:noFill/>
                </a:ln>
                <a:solidFill>
                  <a:srgbClr val="1F497D"/>
                </a:solidFill>
                <a:effectLst/>
                <a:uLnTx/>
                <a:uFillTx/>
                <a:latin typeface="Calibri"/>
                <a:ea typeface="+mn-ea"/>
                <a:cs typeface="+mn-cs"/>
              </a:rPr>
              <a:t>about our local services.</a:t>
            </a:r>
            <a:endParaRPr lang="en-GB" dirty="0">
              <a:solidFill>
                <a:srgbClr val="1F497D"/>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97D"/>
                </a:solidFill>
                <a:effectLst/>
                <a:uLnTx/>
                <a:uFillTx/>
                <a:latin typeface="Calibri"/>
                <a:ea typeface="+mn-ea"/>
                <a:cs typeface="+mn-cs"/>
              </a:rPr>
              <a:t>5 - If I had a </a:t>
            </a:r>
            <a:r>
              <a:rPr kumimoji="0" lang="en-GB" b="1" i="0" u="none" strike="noStrike" kern="1200" cap="none" spc="0" normalizeH="0" baseline="0" noProof="0" dirty="0">
                <a:ln>
                  <a:noFill/>
                </a:ln>
                <a:solidFill>
                  <a:srgbClr val="1F497D"/>
                </a:solidFill>
                <a:effectLst/>
                <a:uLnTx/>
                <a:uFillTx/>
                <a:latin typeface="Calibri"/>
                <a:ea typeface="+mn-ea"/>
                <a:cs typeface="+mn-cs"/>
              </a:rPr>
              <a:t>magic wand</a:t>
            </a:r>
            <a:r>
              <a:rPr kumimoji="0" lang="en-GB" b="0" i="0" u="none" strike="noStrike" kern="1200" cap="none" spc="0" normalizeH="0" baseline="0" noProof="0" dirty="0">
                <a:ln>
                  <a:noFill/>
                </a:ln>
                <a:solidFill>
                  <a:srgbClr val="1F497D"/>
                </a:solidFill>
                <a:effectLst/>
                <a:uLnTx/>
                <a:uFillTx/>
                <a:latin typeface="Calibri"/>
                <a:ea typeface="+mn-ea"/>
                <a:cs typeface="+mn-cs"/>
              </a:rPr>
              <a:t>, our culture would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97D"/>
                </a:solidFill>
                <a:effectLst/>
                <a:uLnTx/>
                <a:uFillTx/>
                <a:latin typeface="Calibri"/>
                <a:ea typeface="+mn-ea"/>
                <a:cs typeface="+mn-cs"/>
              </a:rPr>
              <a:t>6 - One thing we do to build a positive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97D"/>
                </a:solidFill>
                <a:effectLst/>
                <a:uLnTx/>
                <a:uFillTx/>
                <a:latin typeface="Calibri"/>
                <a:ea typeface="+mn-ea"/>
                <a:cs typeface="+mn-cs"/>
              </a:rPr>
              <a:t>that I think others could benefit from.</a:t>
            </a:r>
          </a:p>
        </p:txBody>
      </p:sp>
      <p:pic>
        <p:nvPicPr>
          <p:cNvPr id="4" name="Picture 3">
            <a:extLst>
              <a:ext uri="{FF2B5EF4-FFF2-40B4-BE49-F238E27FC236}">
                <a16:creationId xmlns:a16="http://schemas.microsoft.com/office/drawing/2014/main" id="{DFA052C1-E2F2-4687-9C63-5FB7E38675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6723" y="2515991"/>
            <a:ext cx="3106101" cy="2329576"/>
          </a:xfrm>
          <a:prstGeom prst="rect">
            <a:avLst/>
          </a:prstGeom>
        </p:spPr>
      </p:pic>
      <p:pic>
        <p:nvPicPr>
          <p:cNvPr id="5" name="Picture 4">
            <a:extLst>
              <a:ext uri="{FF2B5EF4-FFF2-40B4-BE49-F238E27FC236}">
                <a16:creationId xmlns:a16="http://schemas.microsoft.com/office/drawing/2014/main" id="{20195191-0681-4196-AA73-BB13C1E38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4493" y="217741"/>
            <a:ext cx="4304149" cy="1700931"/>
          </a:xfrm>
          <a:prstGeom prst="rect">
            <a:avLst/>
          </a:prstGeom>
        </p:spPr>
      </p:pic>
    </p:spTree>
    <p:extLst>
      <p:ext uri="{BB962C8B-B14F-4D97-AF65-F5344CB8AC3E}">
        <p14:creationId xmlns:p14="http://schemas.microsoft.com/office/powerpoint/2010/main" val="208959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8"/>
            <a:ext cx="8229600" cy="1143000"/>
          </a:xfrm>
        </p:spPr>
        <p:txBody>
          <a:bodyPr/>
          <a:lstStyle/>
          <a:p>
            <a:r>
              <a:rPr lang="en-GB" dirty="0"/>
              <a:t>Our morning sessions</a:t>
            </a:r>
          </a:p>
        </p:txBody>
      </p:sp>
      <p:sp>
        <p:nvSpPr>
          <p:cNvPr id="3" name="Content Placeholder 2"/>
          <p:cNvSpPr>
            <a:spLocks noGrp="1"/>
          </p:cNvSpPr>
          <p:nvPr>
            <p:ph idx="1"/>
          </p:nvPr>
        </p:nvSpPr>
        <p:spPr>
          <a:xfrm>
            <a:off x="3671392" y="1195490"/>
            <a:ext cx="5472608" cy="4525963"/>
          </a:xfrm>
        </p:spPr>
        <p:txBody>
          <a:bodyPr>
            <a:normAutofit/>
          </a:bodyPr>
          <a:lstStyle/>
          <a:p>
            <a:r>
              <a:rPr lang="en-GB" dirty="0"/>
              <a:t>A collection of deep-dives on culture work happening across the NHS</a:t>
            </a:r>
          </a:p>
          <a:p>
            <a:r>
              <a:rPr lang="en-GB" dirty="0"/>
              <a:t>An opportunity to reflect and discuss our learning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447" y="1700808"/>
            <a:ext cx="3315674" cy="2366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1506" y="4164666"/>
            <a:ext cx="8208912"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Preparing us for creating our own agenda for this afternoon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dirty="0">
              <a:solidFill>
                <a:prstClr val="black"/>
              </a:solidFill>
              <a:latin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Each presentation now follows with some quotes from the presenters and one or two photographs……………..</a:t>
            </a:r>
          </a:p>
        </p:txBody>
      </p:sp>
    </p:spTree>
    <p:extLst>
      <p:ext uri="{BB962C8B-B14F-4D97-AF65-F5344CB8AC3E}">
        <p14:creationId xmlns:p14="http://schemas.microsoft.com/office/powerpoint/2010/main" val="1824751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135987" y="1212351"/>
            <a:ext cx="6843626" cy="435817"/>
          </a:xfrm>
        </p:spPr>
        <p:txBody>
          <a:bodyPr/>
          <a:lstStyle/>
          <a:p>
            <a:r>
              <a:rPr lang="en-GB" sz="2000" dirty="0"/>
              <a:t>CALNAS Conference January 2020 London</a:t>
            </a:r>
          </a:p>
        </p:txBody>
      </p:sp>
      <p:sp>
        <p:nvSpPr>
          <p:cNvPr id="6" name="Subtitle 5"/>
          <p:cNvSpPr>
            <a:spLocks noGrp="1"/>
          </p:cNvSpPr>
          <p:nvPr>
            <p:ph type="subTitle" idx="1"/>
          </p:nvPr>
        </p:nvSpPr>
        <p:spPr>
          <a:xfrm>
            <a:off x="102742" y="2359302"/>
            <a:ext cx="8632113" cy="2925852"/>
          </a:xfrm>
        </p:spPr>
        <p:txBody>
          <a:bodyPr>
            <a:normAutofit/>
          </a:bodyPr>
          <a:lstStyle/>
          <a:p>
            <a:r>
              <a:rPr lang="en-GB" sz="4000" b="1" dirty="0"/>
              <a:t>Growing a Compassionate Culture:</a:t>
            </a:r>
          </a:p>
          <a:p>
            <a:r>
              <a:rPr lang="en-GB" sz="4000" b="1" dirty="0"/>
              <a:t>Bringing Our Values to Life</a:t>
            </a:r>
          </a:p>
        </p:txBody>
      </p:sp>
      <p:sp>
        <p:nvSpPr>
          <p:cNvPr id="7" name="Text Placeholder 6"/>
          <p:cNvSpPr>
            <a:spLocks noGrp="1"/>
          </p:cNvSpPr>
          <p:nvPr>
            <p:ph type="body" sz="quarter" idx="10"/>
          </p:nvPr>
        </p:nvSpPr>
        <p:spPr>
          <a:xfrm>
            <a:off x="208799" y="6054284"/>
            <a:ext cx="8478001" cy="399204"/>
          </a:xfrm>
        </p:spPr>
        <p:txBody>
          <a:bodyPr/>
          <a:lstStyle/>
          <a:p>
            <a:r>
              <a:rPr lang="en-GB" sz="1800" dirty="0"/>
              <a:t>Helen Ray, Chief Executive</a:t>
            </a:r>
          </a:p>
          <a:p>
            <a:r>
              <a:rPr lang="en-GB" sz="1800" dirty="0"/>
              <a:t>Gemma Knight, Strategic Organisational Development Manager</a:t>
            </a:r>
          </a:p>
          <a:p>
            <a:r>
              <a:rPr lang="en-GB" dirty="0"/>
              <a:t> </a:t>
            </a:r>
          </a:p>
        </p:txBody>
      </p:sp>
      <p:sp>
        <p:nvSpPr>
          <p:cNvPr id="2" name="TextBox 1"/>
          <p:cNvSpPr txBox="1"/>
          <p:nvPr/>
        </p:nvSpPr>
        <p:spPr>
          <a:xfrm>
            <a:off x="8229600" y="5539088"/>
            <a:ext cx="914400" cy="914400"/>
          </a:xfrm>
          <a:prstGeom prst="rect">
            <a:avLst/>
          </a:prstGeom>
        </p:spPr>
        <p:txBody>
          <a:bodyPr vert="horz" wrap="none" lIns="0" tIns="0" rIns="0" bIns="0"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2C6"/>
              </a:solidFill>
              <a:effectLst/>
              <a:uLnTx/>
              <a:uFillTx/>
              <a:latin typeface="Arial"/>
              <a:ea typeface="+mn-ea"/>
              <a:cs typeface="+mn-cs"/>
            </a:endParaRPr>
          </a:p>
        </p:txBody>
      </p:sp>
      <p:sp>
        <p:nvSpPr>
          <p:cNvPr id="3" name="TextBox 2"/>
          <p:cNvSpPr txBox="1"/>
          <p:nvPr/>
        </p:nvSpPr>
        <p:spPr>
          <a:xfrm>
            <a:off x="7952198" y="5876818"/>
            <a:ext cx="914400" cy="914400"/>
          </a:xfrm>
          <a:prstGeom prst="rect">
            <a:avLst/>
          </a:prstGeom>
        </p:spPr>
        <p:txBody>
          <a:bodyPr vert="horz" wrap="none" lIns="0" tIns="0" rIns="0" bIns="0"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2C6"/>
              </a:solidFill>
              <a:effectLst/>
              <a:uLnTx/>
              <a:uFillTx/>
              <a:latin typeface="Arial"/>
              <a:ea typeface="+mn-ea"/>
              <a:cs typeface="+mn-cs"/>
            </a:endParaRPr>
          </a:p>
        </p:txBody>
      </p:sp>
    </p:spTree>
    <p:extLst>
      <p:ext uri="{BB962C8B-B14F-4D97-AF65-F5344CB8AC3E}">
        <p14:creationId xmlns:p14="http://schemas.microsoft.com/office/powerpoint/2010/main" val="3667268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9321" y="478406"/>
            <a:ext cx="8327204" cy="447769"/>
          </a:xfrm>
        </p:spPr>
        <p:txBody>
          <a:bodyPr/>
          <a:lstStyle/>
          <a:p>
            <a:pPr algn="ctr"/>
            <a:r>
              <a:rPr lang="en-US" dirty="0"/>
              <a:t>Sharing stories</a:t>
            </a:r>
          </a:p>
        </p:txBody>
      </p:sp>
      <p:pic>
        <p:nvPicPr>
          <p:cNvPr id="9" name="Picture 8"/>
          <p:cNvPicPr>
            <a:picLocks noChangeAspect="1"/>
          </p:cNvPicPr>
          <p:nvPr/>
        </p:nvPicPr>
        <p:blipFill>
          <a:blip r:embed="rId2"/>
          <a:stretch>
            <a:fillRect/>
          </a:stretch>
        </p:blipFill>
        <p:spPr>
          <a:xfrm>
            <a:off x="3120775" y="4335080"/>
            <a:ext cx="2784296" cy="1970906"/>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713" y="1878661"/>
            <a:ext cx="3224163" cy="3576691"/>
          </a:xfrm>
          <a:prstGeom prst="rect">
            <a:avLst/>
          </a:prstGeom>
        </p:spPr>
      </p:pic>
      <p:pic>
        <p:nvPicPr>
          <p:cNvPr id="4" name="Picture 3">
            <a:extLst>
              <a:ext uri="{FF2B5EF4-FFF2-40B4-BE49-F238E27FC236}">
                <a16:creationId xmlns:a16="http://schemas.microsoft.com/office/drawing/2014/main" id="{14410111-D131-4FE1-B3AE-B9A9552F16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4119" y="1707404"/>
            <a:ext cx="2892056" cy="2169042"/>
          </a:xfrm>
          <a:prstGeom prst="rect">
            <a:avLst/>
          </a:prstGeom>
        </p:spPr>
      </p:pic>
      <p:sp>
        <p:nvSpPr>
          <p:cNvPr id="5" name="Speech Bubble: Oval 4">
            <a:extLst>
              <a:ext uri="{FF2B5EF4-FFF2-40B4-BE49-F238E27FC236}">
                <a16:creationId xmlns:a16="http://schemas.microsoft.com/office/drawing/2014/main" id="{AC845D8B-C968-4375-B377-4768600AD2B7}"/>
              </a:ext>
            </a:extLst>
          </p:cNvPr>
          <p:cNvSpPr/>
          <p:nvPr/>
        </p:nvSpPr>
        <p:spPr>
          <a:xfrm>
            <a:off x="5600202" y="3695625"/>
            <a:ext cx="3345896" cy="1190035"/>
          </a:xfrm>
          <a:prstGeom prst="wedgeEllipseCallout">
            <a:avLst>
              <a:gd name="adj1" fmla="val -77398"/>
              <a:gd name="adj2" fmla="val 88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rgbClr val="0072C6"/>
                </a:solidFill>
              </a:rPr>
              <a:t>Hans Schiffer, on growing the tallest sunflowers in the world –”I take pure joy from seeing something flourish”. This spoke to us.</a:t>
            </a:r>
          </a:p>
        </p:txBody>
      </p:sp>
      <p:sp>
        <p:nvSpPr>
          <p:cNvPr id="6" name="Speech Bubble: Oval 5">
            <a:extLst>
              <a:ext uri="{FF2B5EF4-FFF2-40B4-BE49-F238E27FC236}">
                <a16:creationId xmlns:a16="http://schemas.microsoft.com/office/drawing/2014/main" id="{9926B4D2-F284-4D7B-8566-68E8717D7AFB}"/>
              </a:ext>
            </a:extLst>
          </p:cNvPr>
          <p:cNvSpPr/>
          <p:nvPr/>
        </p:nvSpPr>
        <p:spPr>
          <a:xfrm>
            <a:off x="6703828" y="4771668"/>
            <a:ext cx="2349796" cy="1062641"/>
          </a:xfrm>
          <a:prstGeom prst="wedgeEllipseCallout">
            <a:avLst>
              <a:gd name="adj1" fmla="val -74453"/>
              <a:gd name="adj2" fmla="val 534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rgbClr val="0070C0"/>
                </a:solidFill>
              </a:rPr>
              <a:t>We had some powerful stories that we needed to start sharing.</a:t>
            </a:r>
          </a:p>
        </p:txBody>
      </p:sp>
    </p:spTree>
    <p:extLst>
      <p:ext uri="{BB962C8B-B14F-4D97-AF65-F5344CB8AC3E}">
        <p14:creationId xmlns:p14="http://schemas.microsoft.com/office/powerpoint/2010/main" val="158321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0E64-7E45-4E37-82E1-AD32D4613DC5}"/>
              </a:ext>
            </a:extLst>
          </p:cNvPr>
          <p:cNvSpPr>
            <a:spLocks noGrp="1"/>
          </p:cNvSpPr>
          <p:nvPr>
            <p:ph type="title"/>
          </p:nvPr>
        </p:nvSpPr>
        <p:spPr>
          <a:xfrm>
            <a:off x="0" y="-3648"/>
            <a:ext cx="9144000" cy="1417639"/>
          </a:xfrm>
          <a:solidFill>
            <a:srgbClr val="00B0F0"/>
          </a:solidFill>
        </p:spPr>
        <p:txBody>
          <a:bodyPr/>
          <a:lstStyle/>
          <a:p>
            <a:pPr algn="ctr"/>
            <a:r>
              <a:rPr lang="en-GB" dirty="0">
                <a:solidFill>
                  <a:schemeClr val="tx1"/>
                </a:solidFill>
                <a:latin typeface="Arial" panose="020B0604020202020204" pitchFamily="34" charset="0"/>
                <a:cs typeface="Arial" panose="020B0604020202020204" pitchFamily="34" charset="0"/>
              </a:rPr>
              <a:t>The purpose of this report</a:t>
            </a:r>
          </a:p>
        </p:txBody>
      </p:sp>
      <p:sp>
        <p:nvSpPr>
          <p:cNvPr id="4" name="Shape 114">
            <a:extLst>
              <a:ext uri="{FF2B5EF4-FFF2-40B4-BE49-F238E27FC236}">
                <a16:creationId xmlns:a16="http://schemas.microsoft.com/office/drawing/2014/main" id="{0769D160-4B19-4720-8AE4-E18C1BEF8FD3}"/>
              </a:ext>
            </a:extLst>
          </p:cNvPr>
          <p:cNvSpPr txBox="1">
            <a:spLocks noGrp="1"/>
          </p:cNvSpPr>
          <p:nvPr>
            <p:ph idx="1"/>
          </p:nvPr>
        </p:nvSpPr>
        <p:spPr>
          <a:xfrm>
            <a:off x="251520" y="1844824"/>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Arial" panose="020B0604020202020204" pitchFamily="34" charset="0"/>
                <a:ea typeface="Calibri"/>
                <a:cs typeface="Arial" panose="020B0604020202020204" pitchFamily="34" charset="0"/>
                <a:sym typeface="Calibri"/>
              </a:rPr>
              <a:t>What we are trying to achieve:</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Arial" panose="020B0604020202020204" pitchFamily="34" charset="0"/>
                <a:ea typeface="Calibri"/>
                <a:cs typeface="Arial" panose="020B0604020202020204" pitchFamily="34" charset="0"/>
                <a:sym typeface="Calibri"/>
              </a:rPr>
              <a:t>Collecting inputs and outputs from the day</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Arial" panose="020B0604020202020204" pitchFamily="34" charset="0"/>
                <a:ea typeface="Calibri"/>
                <a:cs typeface="Arial" panose="020B0604020202020204" pitchFamily="34" charset="0"/>
                <a:sym typeface="Calibri"/>
              </a:rPr>
              <a:t>Making a record of what happened on the day and the energy in the room</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Arial" panose="020B0604020202020204" pitchFamily="34" charset="0"/>
                <a:ea typeface="Calibri"/>
                <a:cs typeface="Arial" panose="020B0604020202020204" pitchFamily="34" charset="0"/>
                <a:sym typeface="Calibri"/>
              </a:rPr>
              <a:t>Documenting the wealth of information and experience that the attendees bring</a:t>
            </a: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Arial" panose="020B0604020202020204" pitchFamily="34" charset="0"/>
                <a:cs typeface="Arial" panose="020B0604020202020204" pitchFamily="34" charset="0"/>
                <a:sym typeface="Calibri"/>
              </a:rPr>
              <a:t>Providing the presenters slides with some attached comment.</a:t>
            </a:r>
            <a:endParaRPr dirty="0">
              <a:latin typeface="Arial" panose="020B0604020202020204" pitchFamily="34" charset="0"/>
              <a:cs typeface="Arial" panose="020B0604020202020204" pitchFamily="34" charset="0"/>
            </a:endParaRPr>
          </a:p>
        </p:txBody>
      </p:sp>
      <p:sp>
        <p:nvSpPr>
          <p:cNvPr id="5" name="Shape 115">
            <a:extLst>
              <a:ext uri="{FF2B5EF4-FFF2-40B4-BE49-F238E27FC236}">
                <a16:creationId xmlns:a16="http://schemas.microsoft.com/office/drawing/2014/main" id="{8402F581-1104-41D2-A2BA-5A54A28F468E}"/>
              </a:ext>
            </a:extLst>
          </p:cNvPr>
          <p:cNvSpPr txBox="1"/>
          <p:nvPr/>
        </p:nvSpPr>
        <p:spPr>
          <a:xfrm>
            <a:off x="539552" y="3957732"/>
            <a:ext cx="4104456" cy="17430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Arial" panose="020B0604020202020204" pitchFamily="34" charset="0"/>
                <a:ea typeface="Calibri"/>
                <a:cs typeface="Arial" panose="020B0604020202020204" pitchFamily="34" charset="0"/>
                <a:sym typeface="Calibri"/>
              </a:rPr>
              <a:t>We are not trying to do:</a:t>
            </a:r>
            <a:endParaRPr sz="2400"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Arial" panose="020B0604020202020204" pitchFamily="34" charset="0"/>
                <a:ea typeface="Calibri"/>
                <a:cs typeface="Arial" panose="020B0604020202020204" pitchFamily="34" charset="0"/>
                <a:sym typeface="Calibri"/>
              </a:rPr>
              <a:t>Making verbatim notes </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Arial" panose="020B0604020202020204" pitchFamily="34" charset="0"/>
                <a:ea typeface="Calibri"/>
                <a:cs typeface="Arial" panose="020B0604020202020204" pitchFamily="34" charset="0"/>
                <a:sym typeface="Calibri"/>
              </a:rPr>
              <a:t>Analysing or prioritising ideas </a:t>
            </a:r>
            <a:endParaRPr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Arial" panose="020B0604020202020204" pitchFamily="34" charset="0"/>
                <a:ea typeface="Calibri"/>
                <a:cs typeface="Arial" panose="020B0604020202020204" pitchFamily="34" charset="0"/>
                <a:sym typeface="Calibri"/>
              </a:rPr>
              <a:t>Developing a decision document or a fully agreed action plan</a:t>
            </a:r>
            <a:endParaRPr sz="1800" dirty="0">
              <a:solidFill>
                <a:schemeClr val="dk1"/>
              </a:solidFill>
              <a:latin typeface="Arial" panose="020B0604020202020204" pitchFamily="34" charset="0"/>
              <a:ea typeface="Calibri"/>
              <a:cs typeface="Arial" panose="020B0604020202020204" pitchFamily="34" charset="0"/>
              <a:sym typeface="Calibri"/>
            </a:endParaRPr>
          </a:p>
        </p:txBody>
      </p:sp>
      <p:sp>
        <p:nvSpPr>
          <p:cNvPr id="7" name="TextBox 6">
            <a:extLst>
              <a:ext uri="{FF2B5EF4-FFF2-40B4-BE49-F238E27FC236}">
                <a16:creationId xmlns:a16="http://schemas.microsoft.com/office/drawing/2014/main" id="{20F87DEE-875B-496D-A945-ABC2F64C80EE}"/>
              </a:ext>
            </a:extLst>
          </p:cNvPr>
          <p:cNvSpPr txBox="1"/>
          <p:nvPr/>
        </p:nvSpPr>
        <p:spPr>
          <a:xfrm>
            <a:off x="3059832" y="6037600"/>
            <a:ext cx="6084168"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Report compiled by Ian Baines and Kathryn Perera NHS Horizons</a:t>
            </a:r>
          </a:p>
        </p:txBody>
      </p:sp>
    </p:spTree>
    <p:extLst>
      <p:ext uri="{BB962C8B-B14F-4D97-AF65-F5344CB8AC3E}">
        <p14:creationId xmlns:p14="http://schemas.microsoft.com/office/powerpoint/2010/main" val="3605625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5210" y="0"/>
            <a:ext cx="8948790" cy="1325563"/>
          </a:xfrm>
        </p:spPr>
        <p:txBody>
          <a:bodyPr vert="horz" lIns="0" tIns="45720" rIns="91440" bIns="45720" rtlCol="0" anchor="t" anchorCtr="0">
            <a:normAutofit/>
          </a:bodyPr>
          <a:lstStyle/>
          <a:p>
            <a:pPr algn="ctr" defTabSz="914400">
              <a:lnSpc>
                <a:spcPct val="90000"/>
              </a:lnSpc>
            </a:pPr>
            <a:br>
              <a:rPr lang="en-US" sz="2800" kern="1200" dirty="0">
                <a:latin typeface="+mj-lt"/>
                <a:ea typeface="+mj-ea"/>
                <a:cs typeface="+mj-cs"/>
              </a:rPr>
            </a:br>
            <a:r>
              <a:rPr lang="en-US" sz="2800" kern="1200" dirty="0">
                <a:latin typeface="+mj-lt"/>
                <a:ea typeface="+mj-ea"/>
                <a:cs typeface="+mj-cs"/>
              </a:rPr>
              <a:t>Sharing our story</a:t>
            </a:r>
          </a:p>
        </p:txBody>
      </p:sp>
      <p:graphicFrame>
        <p:nvGraphicFramePr>
          <p:cNvPr id="5" name="Content Placeholder 1">
            <a:extLst>
              <a:ext uri="{FF2B5EF4-FFF2-40B4-BE49-F238E27FC236}">
                <a16:creationId xmlns:a16="http://schemas.microsoft.com/office/drawing/2014/main" id="{92402FA1-E3A4-48F3-A280-9053EDA27099}"/>
              </a:ext>
            </a:extLst>
          </p:cNvPr>
          <p:cNvGraphicFramePr>
            <a:graphicFrameLocks noGrp="1"/>
          </p:cNvGraphicFramePr>
          <p:nvPr>
            <p:ph idx="1"/>
          </p:nvPr>
        </p:nvGraphicFramePr>
        <p:xfrm>
          <a:off x="618376" y="158222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497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03311" y="77448"/>
            <a:ext cx="7886700" cy="1325563"/>
          </a:xfrm>
        </p:spPr>
        <p:txBody>
          <a:bodyPr vert="horz" lIns="91440" tIns="45720" rIns="91440" bIns="45720" rtlCol="0" anchor="ctr">
            <a:normAutofit/>
          </a:bodyPr>
          <a:lstStyle/>
          <a:p>
            <a:pPr algn="ctr" defTabSz="914400">
              <a:lnSpc>
                <a:spcPct val="90000"/>
              </a:lnSpc>
            </a:pPr>
            <a:r>
              <a:rPr lang="en-US" sz="2800" kern="1200" dirty="0">
                <a:latin typeface="+mj-lt"/>
                <a:ea typeface="+mj-ea"/>
                <a:cs typeface="+mj-cs"/>
              </a:rPr>
              <a:t>In the beginning</a:t>
            </a:r>
            <a:r>
              <a:rPr lang="en-US" sz="3200" kern="1200" dirty="0">
                <a:latin typeface="+mj-lt"/>
                <a:ea typeface="+mj-ea"/>
                <a:cs typeface="+mj-cs"/>
              </a:rPr>
              <a:t>…</a:t>
            </a:r>
          </a:p>
        </p:txBody>
      </p:sp>
      <p:graphicFrame>
        <p:nvGraphicFramePr>
          <p:cNvPr id="14" name="Content Placeholder 1">
            <a:extLst>
              <a:ext uri="{FF2B5EF4-FFF2-40B4-BE49-F238E27FC236}">
                <a16:creationId xmlns:a16="http://schemas.microsoft.com/office/drawing/2014/main" id="{3F159254-B00F-4B3B-A15F-9643D2226FA2}"/>
              </a:ext>
            </a:extLst>
          </p:cNvPr>
          <p:cNvGraphicFramePr>
            <a:graphicFrameLocks noGrp="1"/>
          </p:cNvGraphicFramePr>
          <p:nvPr>
            <p:ph idx="1"/>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221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A21856F-61D4-496A-9853-3EAEB45A89C9}"/>
              </a:ext>
            </a:extLst>
          </p:cNvPr>
          <p:cNvSpPr>
            <a:spLocks noGrp="1"/>
          </p:cNvSpPr>
          <p:nvPr>
            <p:ph type="title"/>
          </p:nvPr>
        </p:nvSpPr>
        <p:spPr>
          <a:xfrm>
            <a:off x="803311" y="77448"/>
            <a:ext cx="7886700" cy="1325563"/>
          </a:xfrm>
        </p:spPr>
        <p:txBody>
          <a:bodyPr vert="horz" lIns="91440" tIns="45720" rIns="91440" bIns="45720" rtlCol="0" anchor="ctr">
            <a:normAutofit/>
          </a:bodyPr>
          <a:lstStyle/>
          <a:p>
            <a:pPr algn="ctr" defTabSz="914400">
              <a:lnSpc>
                <a:spcPct val="90000"/>
              </a:lnSpc>
            </a:pPr>
            <a:r>
              <a:rPr lang="en-US" sz="2800" dirty="0"/>
              <a:t>Our film</a:t>
            </a:r>
            <a:r>
              <a:rPr lang="en-US" sz="3200" kern="1200" dirty="0">
                <a:latin typeface="+mj-lt"/>
                <a:ea typeface="+mj-ea"/>
                <a:cs typeface="+mj-cs"/>
              </a:rPr>
              <a:t>…growing a compassionate culture</a:t>
            </a:r>
          </a:p>
        </p:txBody>
      </p:sp>
      <p:sp>
        <p:nvSpPr>
          <p:cNvPr id="3" name="Rectangle 2">
            <a:extLst>
              <a:ext uri="{FF2B5EF4-FFF2-40B4-BE49-F238E27FC236}">
                <a16:creationId xmlns:a16="http://schemas.microsoft.com/office/drawing/2014/main" id="{F7DA5DD8-8CFE-4E03-88C4-42C76559D45B}"/>
              </a:ext>
            </a:extLst>
          </p:cNvPr>
          <p:cNvSpPr/>
          <p:nvPr/>
        </p:nvSpPr>
        <p:spPr>
          <a:xfrm>
            <a:off x="803311" y="4680363"/>
            <a:ext cx="7886700" cy="646331"/>
          </a:xfrm>
          <a:prstGeom prst="rect">
            <a:avLst/>
          </a:prstGeom>
        </p:spPr>
        <p:txBody>
          <a:bodyPr wrap="square">
            <a:spAutoFit/>
          </a:bodyPr>
          <a:lstStyle/>
          <a:p>
            <a:pPr>
              <a:spcAft>
                <a:spcPts val="0"/>
              </a:spcAft>
            </a:pPr>
            <a:r>
              <a:rPr lang="en-GB" dirty="0">
                <a:solidFill>
                  <a:srgbClr val="000000"/>
                </a:solidFill>
                <a:latin typeface="Verdana" panose="020B0604030504040204" pitchFamily="34" charset="0"/>
                <a:ea typeface="Times New Roman" panose="02020603050405020304" pitchFamily="18" charset="0"/>
              </a:rPr>
              <a:t>  </a:t>
            </a:r>
            <a:endParaRPr lang="en-GB" sz="2000" dirty="0">
              <a:latin typeface="Calibri" panose="020F0502020204030204" pitchFamily="34" charset="0"/>
              <a:ea typeface="Calibri" panose="020F0502020204030204" pitchFamily="34" charset="0"/>
            </a:endParaRPr>
          </a:p>
          <a:p>
            <a:pPr>
              <a:spcAft>
                <a:spcPts val="0"/>
              </a:spcAft>
            </a:pPr>
            <a:r>
              <a:rPr lang="en-GB" u="sng" dirty="0">
                <a:solidFill>
                  <a:srgbClr val="0070C0"/>
                </a:solidFill>
                <a:latin typeface="Verdana" panose="020B060403050404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NEAS Growing a Compassionate Culture on Vimeo</a:t>
            </a:r>
            <a:endParaRPr lang="en-GB" sz="2000" dirty="0">
              <a:solidFill>
                <a:srgbClr val="0070C0"/>
              </a:solidFill>
              <a:effectLst/>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8D17742B-C0A1-4D1C-A862-94499FA48844}"/>
              </a:ext>
            </a:extLst>
          </p:cNvPr>
          <p:cNvSpPr/>
          <p:nvPr/>
        </p:nvSpPr>
        <p:spPr>
          <a:xfrm>
            <a:off x="803311" y="5618654"/>
            <a:ext cx="2599558" cy="369332"/>
          </a:xfrm>
          <a:prstGeom prst="rect">
            <a:avLst/>
          </a:prstGeom>
        </p:spPr>
        <p:txBody>
          <a:bodyPr wrap="none">
            <a:spAutoFit/>
          </a:bodyPr>
          <a:lstStyle/>
          <a:p>
            <a:pPr>
              <a:spcAft>
                <a:spcPts val="0"/>
              </a:spcAft>
            </a:pPr>
            <a:r>
              <a:rPr lang="en-GB" dirty="0">
                <a:solidFill>
                  <a:srgbClr val="0070C0"/>
                </a:solidFill>
                <a:latin typeface="Verdana" panose="020B0604030504040204" pitchFamily="34" charset="0"/>
                <a:ea typeface="Times New Roman" panose="02020603050405020304" pitchFamily="18" charset="0"/>
              </a:rPr>
              <a:t>Password is </a:t>
            </a:r>
            <a:r>
              <a:rPr lang="en-GB" dirty="0">
                <a:solidFill>
                  <a:srgbClr val="FF0000"/>
                </a:solidFill>
                <a:latin typeface="Verdana" panose="020B0604030504040204" pitchFamily="34" charset="0"/>
                <a:ea typeface="Times New Roman" panose="02020603050405020304" pitchFamily="18" charset="0"/>
              </a:rPr>
              <a:t>neas555</a:t>
            </a:r>
            <a:endParaRPr lang="en-GB" sz="2000" dirty="0">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384C2158-E7C9-4FE8-8EF6-2B8DD9BB459D}"/>
              </a:ext>
            </a:extLst>
          </p:cNvPr>
          <p:cNvSpPr txBox="1"/>
          <p:nvPr/>
        </p:nvSpPr>
        <p:spPr>
          <a:xfrm>
            <a:off x="5411973" y="2417025"/>
            <a:ext cx="3343939" cy="1866014"/>
          </a:xfrm>
          <a:prstGeom prst="rect">
            <a:avLst/>
          </a:prstGeom>
        </p:spPr>
        <p:txBody>
          <a:bodyPr vert="horz" wrap="square" lIns="0" tIns="0" rIns="0" bIns="0" rtlCol="0" anchor="ctr">
            <a:normAutofit/>
          </a:bodyPr>
          <a:lstStyle/>
          <a:p>
            <a:r>
              <a:rPr lang="en-GB" b="0" dirty="0">
                <a:solidFill>
                  <a:srgbClr val="0072C6"/>
                </a:solidFill>
              </a:rPr>
              <a:t>Please click on the link below and insert the password to watch our film on culture change.</a:t>
            </a:r>
          </a:p>
        </p:txBody>
      </p:sp>
      <p:pic>
        <p:nvPicPr>
          <p:cNvPr id="8" name="Picture 7">
            <a:extLst>
              <a:ext uri="{FF2B5EF4-FFF2-40B4-BE49-F238E27FC236}">
                <a16:creationId xmlns:a16="http://schemas.microsoft.com/office/drawing/2014/main" id="{D9829BB4-33DA-4BC8-9D66-1ECC8FC15A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31306"/>
            <a:ext cx="4848447" cy="2843208"/>
          </a:xfrm>
          <a:prstGeom prst="rect">
            <a:avLst/>
          </a:prstGeom>
        </p:spPr>
      </p:pic>
    </p:spTree>
    <p:extLst>
      <p:ext uri="{BB962C8B-B14F-4D97-AF65-F5344CB8AC3E}">
        <p14:creationId xmlns:p14="http://schemas.microsoft.com/office/powerpoint/2010/main" val="736692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0D95FF8-0E4A-4B31-A9F6-D01D6BB48CE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2206" y="2015232"/>
            <a:ext cx="6409049" cy="2666098"/>
          </a:xfrm>
        </p:spPr>
      </p:pic>
      <p:sp>
        <p:nvSpPr>
          <p:cNvPr id="3" name="Title 2"/>
          <p:cNvSpPr>
            <a:spLocks noGrp="1"/>
          </p:cNvSpPr>
          <p:nvPr>
            <p:ph type="title"/>
          </p:nvPr>
        </p:nvSpPr>
        <p:spPr/>
        <p:txBody>
          <a:bodyPr/>
          <a:lstStyle/>
          <a:p>
            <a:pPr algn="ctr"/>
            <a:r>
              <a:rPr lang="en-US" sz="2800" dirty="0"/>
              <a:t>‘Bringing Our Values to Life’</a:t>
            </a:r>
          </a:p>
        </p:txBody>
      </p:sp>
      <p:sp>
        <p:nvSpPr>
          <p:cNvPr id="2" name="TextBox 1">
            <a:extLst>
              <a:ext uri="{FF2B5EF4-FFF2-40B4-BE49-F238E27FC236}">
                <a16:creationId xmlns:a16="http://schemas.microsoft.com/office/drawing/2014/main" id="{34043716-F8A4-45AC-87A0-D57B8BE2686A}"/>
              </a:ext>
            </a:extLst>
          </p:cNvPr>
          <p:cNvSpPr txBox="1"/>
          <p:nvPr/>
        </p:nvSpPr>
        <p:spPr>
          <a:xfrm>
            <a:off x="293204" y="4939748"/>
            <a:ext cx="6385892" cy="1098274"/>
          </a:xfrm>
          <a:prstGeom prst="rect">
            <a:avLst/>
          </a:prstGeom>
        </p:spPr>
        <p:txBody>
          <a:bodyPr vert="horz" wrap="square" lIns="0" tIns="0" rIns="0" bIns="0" rtlCol="0" anchor="ctr">
            <a:normAutofit/>
          </a:bodyPr>
          <a:lstStyle/>
          <a:p>
            <a:r>
              <a:rPr lang="en-GB" sz="1200" b="0" dirty="0">
                <a:solidFill>
                  <a:srgbClr val="0072C6"/>
                </a:solidFill>
              </a:rPr>
              <a:t>As many employees as we could to make this event – it needed to feel different……..small changes were essential. Agreed our journey – 5 years and commit to it.</a:t>
            </a:r>
          </a:p>
          <a:p>
            <a:endParaRPr lang="en-GB" sz="1200" dirty="0">
              <a:solidFill>
                <a:srgbClr val="0072C6"/>
              </a:solidFill>
            </a:endParaRPr>
          </a:p>
          <a:p>
            <a:r>
              <a:rPr lang="en-GB" sz="1200" b="0" dirty="0">
                <a:solidFill>
                  <a:srgbClr val="0072C6"/>
                </a:solidFill>
              </a:rPr>
              <a:t>We didn’t create these behaviours – our employees did – brave as we needed to champion. The visual and embedded into everything.</a:t>
            </a:r>
          </a:p>
        </p:txBody>
      </p:sp>
    </p:spTree>
    <p:extLst>
      <p:ext uri="{BB962C8B-B14F-4D97-AF65-F5344CB8AC3E}">
        <p14:creationId xmlns:p14="http://schemas.microsoft.com/office/powerpoint/2010/main" val="720650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Created ‘Our Behaviours’ collaboratively </a:t>
            </a:r>
          </a:p>
          <a:p>
            <a:r>
              <a:rPr lang="en-US" sz="2400" dirty="0"/>
              <a:t>Grown a coaching culture</a:t>
            </a:r>
          </a:p>
          <a:p>
            <a:r>
              <a:rPr lang="en-US" sz="2400" dirty="0"/>
              <a:t>1-1’s/ Appraisal ‘Let’s Talk About You’</a:t>
            </a:r>
          </a:p>
          <a:p>
            <a:r>
              <a:rPr lang="en-US" sz="2400" dirty="0"/>
              <a:t>Management and leadership </a:t>
            </a:r>
          </a:p>
          <a:p>
            <a:r>
              <a:rPr lang="en-US" sz="2400" dirty="0"/>
              <a:t>Personal development</a:t>
            </a:r>
          </a:p>
          <a:p>
            <a:r>
              <a:rPr lang="en-US" sz="2400" dirty="0"/>
              <a:t>Occupational Health</a:t>
            </a:r>
          </a:p>
          <a:p>
            <a:r>
              <a:rPr lang="en-US" sz="2400" dirty="0"/>
              <a:t>Equality and diversity</a:t>
            </a:r>
          </a:p>
          <a:p>
            <a:r>
              <a:rPr lang="en-US" sz="2400" dirty="0"/>
              <a:t>Bespoke team development </a:t>
            </a:r>
          </a:p>
          <a:p>
            <a:r>
              <a:rPr lang="en-US" sz="2400" dirty="0"/>
              <a:t>Woven into all we do</a:t>
            </a:r>
          </a:p>
          <a:p>
            <a:pPr marL="0" indent="0">
              <a:buNone/>
            </a:pPr>
            <a:endParaRPr lang="en-US" dirty="0"/>
          </a:p>
        </p:txBody>
      </p:sp>
      <p:sp>
        <p:nvSpPr>
          <p:cNvPr id="3" name="Title 2">
            <a:extLst>
              <a:ext uri="{FF2B5EF4-FFF2-40B4-BE49-F238E27FC236}">
                <a16:creationId xmlns:a16="http://schemas.microsoft.com/office/drawing/2014/main" id="{AC37E8B4-2BFC-4873-BC92-313B90AB2757}"/>
              </a:ext>
            </a:extLst>
          </p:cNvPr>
          <p:cNvSpPr>
            <a:spLocks noGrp="1"/>
          </p:cNvSpPr>
          <p:nvPr>
            <p:ph type="title"/>
          </p:nvPr>
        </p:nvSpPr>
        <p:spPr>
          <a:xfrm>
            <a:off x="457200" y="532063"/>
            <a:ext cx="8229600" cy="447769"/>
          </a:xfrm>
        </p:spPr>
        <p:txBody>
          <a:bodyPr/>
          <a:lstStyle/>
          <a:p>
            <a:pPr algn="ctr"/>
            <a:r>
              <a:rPr lang="en-US" sz="2800" dirty="0"/>
              <a:t>‘Bringing Our Values to Life’</a:t>
            </a:r>
          </a:p>
        </p:txBody>
      </p:sp>
      <p:pic>
        <p:nvPicPr>
          <p:cNvPr id="4" name="Picture 3">
            <a:extLst>
              <a:ext uri="{FF2B5EF4-FFF2-40B4-BE49-F238E27FC236}">
                <a16:creationId xmlns:a16="http://schemas.microsoft.com/office/drawing/2014/main" id="{E489EC53-7018-41AD-9DED-AB3883586D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8317" y="1776043"/>
            <a:ext cx="1937084" cy="1904112"/>
          </a:xfrm>
          <a:prstGeom prst="rect">
            <a:avLst/>
          </a:prstGeom>
        </p:spPr>
      </p:pic>
      <p:pic>
        <p:nvPicPr>
          <p:cNvPr id="5" name="Content Placeholder 4">
            <a:extLst>
              <a:ext uri="{FF2B5EF4-FFF2-40B4-BE49-F238E27FC236}">
                <a16:creationId xmlns:a16="http://schemas.microsoft.com/office/drawing/2014/main" id="{5EBD3DEC-EC39-4969-BAE8-4335EC632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5380" y="3990766"/>
            <a:ext cx="3868620" cy="2901465"/>
          </a:xfrm>
          <a:prstGeom prst="rect">
            <a:avLst/>
          </a:prstGeom>
        </p:spPr>
      </p:pic>
    </p:spTree>
    <p:extLst>
      <p:ext uri="{BB962C8B-B14F-4D97-AF65-F5344CB8AC3E}">
        <p14:creationId xmlns:p14="http://schemas.microsoft.com/office/powerpoint/2010/main" val="243244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9602" t="1975" r="14714" b="2788"/>
          <a:stretch/>
        </p:blipFill>
        <p:spPr>
          <a:xfrm>
            <a:off x="0" y="1"/>
            <a:ext cx="6462445" cy="4074920"/>
          </a:xfrm>
          <a:ln>
            <a:solidFill>
              <a:schemeClr val="accent1"/>
            </a:solidFill>
          </a:ln>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8974" b="8487"/>
          <a:stretch/>
        </p:blipFill>
        <p:spPr>
          <a:xfrm>
            <a:off x="3007152" y="4941871"/>
            <a:ext cx="1112786" cy="1931110"/>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t="6306" b="5014"/>
          <a:stretch/>
        </p:blipFill>
        <p:spPr>
          <a:xfrm>
            <a:off x="4119937" y="4238876"/>
            <a:ext cx="5024063" cy="2634104"/>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3349" r="833"/>
          <a:stretch/>
        </p:blipFill>
        <p:spPr>
          <a:xfrm>
            <a:off x="6462445" y="1"/>
            <a:ext cx="2827324" cy="4074920"/>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t="29928" b="30008"/>
          <a:stretch/>
        </p:blipFill>
        <p:spPr>
          <a:xfrm>
            <a:off x="0" y="4941870"/>
            <a:ext cx="3074910" cy="1931110"/>
          </a:xfrm>
          <a:prstGeom prst="rect">
            <a:avLst/>
          </a:prstGeom>
        </p:spPr>
      </p:pic>
      <p:sp>
        <p:nvSpPr>
          <p:cNvPr id="2" name="Speech Bubble: Oval 1">
            <a:extLst>
              <a:ext uri="{FF2B5EF4-FFF2-40B4-BE49-F238E27FC236}">
                <a16:creationId xmlns:a16="http://schemas.microsoft.com/office/drawing/2014/main" id="{1C864659-8CDD-4B60-B50B-94589797ADF0}"/>
              </a:ext>
            </a:extLst>
          </p:cNvPr>
          <p:cNvSpPr/>
          <p:nvPr/>
        </p:nvSpPr>
        <p:spPr>
          <a:xfrm>
            <a:off x="810039" y="3846444"/>
            <a:ext cx="3568148" cy="1187726"/>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70C0"/>
                </a:solidFill>
              </a:rPr>
              <a:t>This isn’t a fad – this is who we are!!!</a:t>
            </a:r>
          </a:p>
        </p:txBody>
      </p:sp>
    </p:spTree>
    <p:extLst>
      <p:ext uri="{BB962C8B-B14F-4D97-AF65-F5344CB8AC3E}">
        <p14:creationId xmlns:p14="http://schemas.microsoft.com/office/powerpoint/2010/main" val="195122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2631" y="1637414"/>
            <a:ext cx="4436469" cy="2249283"/>
          </a:xfrm>
        </p:spPr>
      </p:pic>
      <p:sp>
        <p:nvSpPr>
          <p:cNvPr id="3" name="Title 2"/>
          <p:cNvSpPr>
            <a:spLocks noGrp="1"/>
          </p:cNvSpPr>
          <p:nvPr>
            <p:ph type="title"/>
          </p:nvPr>
        </p:nvSpPr>
        <p:spPr>
          <a:xfrm>
            <a:off x="400400" y="403295"/>
            <a:ext cx="8229600" cy="447769"/>
          </a:xfrm>
        </p:spPr>
        <p:txBody>
          <a:bodyPr/>
          <a:lstStyle/>
          <a:p>
            <a:r>
              <a:rPr lang="en-US" sz="2800" dirty="0"/>
              <a:t>Results Indicator </a:t>
            </a:r>
            <a:br>
              <a:rPr lang="en-US" sz="2800" dirty="0"/>
            </a:br>
            <a:r>
              <a:rPr lang="en-US" sz="2800" dirty="0"/>
              <a:t>Staff Survey Results: Positive trajectory</a:t>
            </a:r>
          </a:p>
        </p:txBody>
      </p:sp>
      <p:pic>
        <p:nvPicPr>
          <p:cNvPr id="4" name="Picture 3">
            <a:extLst>
              <a:ext uri="{FF2B5EF4-FFF2-40B4-BE49-F238E27FC236}">
                <a16:creationId xmlns:a16="http://schemas.microsoft.com/office/drawing/2014/main" id="{80B91D59-F769-496D-8A9B-43408B5AEE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1803" y="3178211"/>
            <a:ext cx="2491408" cy="1868556"/>
          </a:xfrm>
          <a:prstGeom prst="rect">
            <a:avLst/>
          </a:prstGeom>
        </p:spPr>
      </p:pic>
      <p:sp>
        <p:nvSpPr>
          <p:cNvPr id="6" name="Speech Bubble: Oval 5">
            <a:extLst>
              <a:ext uri="{FF2B5EF4-FFF2-40B4-BE49-F238E27FC236}">
                <a16:creationId xmlns:a16="http://schemas.microsoft.com/office/drawing/2014/main" id="{FED8251E-CB0D-4CDB-AA09-B935989A0122}"/>
              </a:ext>
            </a:extLst>
          </p:cNvPr>
          <p:cNvSpPr/>
          <p:nvPr/>
        </p:nvSpPr>
        <p:spPr>
          <a:xfrm>
            <a:off x="5071731" y="1515140"/>
            <a:ext cx="2211572" cy="1416603"/>
          </a:xfrm>
          <a:prstGeom prst="wedgeEllipseCallout">
            <a:avLst>
              <a:gd name="adj1" fmla="val 56949"/>
              <a:gd name="adj2" fmla="val 623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rgbClr val="0072C6"/>
                </a:solidFill>
              </a:rPr>
              <a:t>Yes we have good things but we need to face into our challenges.</a:t>
            </a:r>
          </a:p>
        </p:txBody>
      </p:sp>
      <p:sp>
        <p:nvSpPr>
          <p:cNvPr id="10" name="Speech Bubble: Oval 9">
            <a:extLst>
              <a:ext uri="{FF2B5EF4-FFF2-40B4-BE49-F238E27FC236}">
                <a16:creationId xmlns:a16="http://schemas.microsoft.com/office/drawing/2014/main" id="{17F843D9-C8BF-4F30-90C1-EB6BB05BC760}"/>
              </a:ext>
            </a:extLst>
          </p:cNvPr>
          <p:cNvSpPr/>
          <p:nvPr/>
        </p:nvSpPr>
        <p:spPr>
          <a:xfrm>
            <a:off x="2971800" y="3886697"/>
            <a:ext cx="2789104" cy="951117"/>
          </a:xfrm>
          <a:prstGeom prst="wedgeEllipseCallout">
            <a:avLst>
              <a:gd name="adj1" fmla="val 68852"/>
              <a:gd name="adj2" fmla="val -550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rgbClr val="0070C0"/>
                </a:solidFill>
              </a:rPr>
              <a:t>The NEAS culture speaks to me ……..I did my due diligence.</a:t>
            </a:r>
          </a:p>
        </p:txBody>
      </p:sp>
      <p:sp>
        <p:nvSpPr>
          <p:cNvPr id="11" name="TextBox 10">
            <a:extLst>
              <a:ext uri="{FF2B5EF4-FFF2-40B4-BE49-F238E27FC236}">
                <a16:creationId xmlns:a16="http://schemas.microsoft.com/office/drawing/2014/main" id="{76997D48-14FE-4A3D-AFD8-FFE9F08CC0BD}"/>
              </a:ext>
            </a:extLst>
          </p:cNvPr>
          <p:cNvSpPr txBox="1"/>
          <p:nvPr/>
        </p:nvSpPr>
        <p:spPr>
          <a:xfrm>
            <a:off x="240912" y="5106864"/>
            <a:ext cx="6824423" cy="1127052"/>
          </a:xfrm>
          <a:prstGeom prst="rect">
            <a:avLst/>
          </a:prstGeom>
        </p:spPr>
        <p:txBody>
          <a:bodyPr vert="horz" wrap="square" lIns="0" tIns="0" rIns="0" bIns="0" rtlCol="0" anchor="ctr">
            <a:noAutofit/>
          </a:bodyPr>
          <a:lstStyle/>
          <a:p>
            <a:r>
              <a:rPr lang="en-GB" sz="2000" i="1" dirty="0">
                <a:solidFill>
                  <a:srgbClr val="0072C6"/>
                </a:solidFill>
              </a:rPr>
              <a:t>“Management is transactional and keeps us safe. Leadership is emotional, it is how we make people feel. There is nothing more powerful than making staff feel valued and safe in their roles”. </a:t>
            </a:r>
            <a:r>
              <a:rPr lang="en-GB" sz="2000" b="1" i="1" dirty="0">
                <a:solidFill>
                  <a:srgbClr val="0072C6"/>
                </a:solidFill>
              </a:rPr>
              <a:t>Helen Ray (Chief Executive)</a:t>
            </a:r>
            <a:endParaRPr lang="en-GB" sz="2000" b="0" i="1" dirty="0">
              <a:solidFill>
                <a:srgbClr val="0072C6"/>
              </a:solidFill>
            </a:endParaRPr>
          </a:p>
        </p:txBody>
      </p:sp>
    </p:spTree>
    <p:extLst>
      <p:ext uri="{BB962C8B-B14F-4D97-AF65-F5344CB8AC3E}">
        <p14:creationId xmlns:p14="http://schemas.microsoft.com/office/powerpoint/2010/main" val="495761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9905" y="1752470"/>
            <a:ext cx="7872884" cy="4132651"/>
          </a:xfrm>
        </p:spPr>
      </p:pic>
      <p:sp>
        <p:nvSpPr>
          <p:cNvPr id="3" name="Title 2"/>
          <p:cNvSpPr>
            <a:spLocks noGrp="1"/>
          </p:cNvSpPr>
          <p:nvPr>
            <p:ph type="title"/>
          </p:nvPr>
        </p:nvSpPr>
        <p:spPr>
          <a:xfrm>
            <a:off x="457199" y="522818"/>
            <a:ext cx="8229600" cy="447769"/>
          </a:xfrm>
        </p:spPr>
        <p:txBody>
          <a:bodyPr/>
          <a:lstStyle/>
          <a:p>
            <a:pPr algn="ctr"/>
            <a:r>
              <a:rPr lang="en-US" sz="2800" dirty="0"/>
              <a:t>Sickness Absence %</a:t>
            </a:r>
          </a:p>
        </p:txBody>
      </p:sp>
    </p:spTree>
    <p:extLst>
      <p:ext uri="{BB962C8B-B14F-4D97-AF65-F5344CB8AC3E}">
        <p14:creationId xmlns:p14="http://schemas.microsoft.com/office/powerpoint/2010/main" val="859014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8649" y="5540707"/>
            <a:ext cx="6551720" cy="447769"/>
          </a:xfrm>
        </p:spPr>
        <p:txBody>
          <a:bodyPr/>
          <a:lstStyle/>
          <a:p>
            <a:r>
              <a:rPr lang="en-US" dirty="0">
                <a:solidFill>
                  <a:srgbClr val="0070C0"/>
                </a:solidFill>
              </a:rPr>
              <a:t>Culture change doesn’t stop </a:t>
            </a:r>
          </a:p>
        </p:txBody>
      </p:sp>
      <p:sp>
        <p:nvSpPr>
          <p:cNvPr id="4" name="Text Placeholder 3"/>
          <p:cNvSpPr>
            <a:spLocks noGrp="1"/>
          </p:cNvSpPr>
          <p:nvPr>
            <p:ph type="body" sz="quarter" idx="10"/>
          </p:nvPr>
        </p:nvSpPr>
        <p:spPr>
          <a:xfrm>
            <a:off x="270769" y="541858"/>
            <a:ext cx="8229600" cy="372380"/>
          </a:xfrm>
        </p:spPr>
        <p:txBody>
          <a:bodyPr/>
          <a:lstStyle/>
          <a:p>
            <a:pPr algn="ctr"/>
            <a:r>
              <a:rPr lang="en-US" sz="2800" b="1" dirty="0"/>
              <a:t>Where to next? </a:t>
            </a:r>
          </a:p>
        </p:txBody>
      </p:sp>
      <p:pic>
        <p:nvPicPr>
          <p:cNvPr id="18" name="Content Placeholder 17">
            <a:extLst>
              <a:ext uri="{FF2B5EF4-FFF2-40B4-BE49-F238E27FC236}">
                <a16:creationId xmlns:a16="http://schemas.microsoft.com/office/drawing/2014/main" id="{4F90EC09-DCBC-4AED-B95F-C1DB2199405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1937" y="1800998"/>
            <a:ext cx="6414489" cy="3256003"/>
          </a:xfrm>
          <a:prstGeom prst="rect">
            <a:avLst/>
          </a:prstGeom>
        </p:spPr>
      </p:pic>
      <p:sp>
        <p:nvSpPr>
          <p:cNvPr id="2" name="TextBox 1">
            <a:extLst>
              <a:ext uri="{FF2B5EF4-FFF2-40B4-BE49-F238E27FC236}">
                <a16:creationId xmlns:a16="http://schemas.microsoft.com/office/drawing/2014/main" id="{7D755AE9-D8B1-452B-97DD-AB42EDB53AF7}"/>
              </a:ext>
            </a:extLst>
          </p:cNvPr>
          <p:cNvSpPr txBox="1"/>
          <p:nvPr/>
        </p:nvSpPr>
        <p:spPr>
          <a:xfrm>
            <a:off x="6842283" y="4283765"/>
            <a:ext cx="1944976" cy="2191578"/>
          </a:xfrm>
          <a:prstGeom prst="rect">
            <a:avLst/>
          </a:prstGeom>
        </p:spPr>
        <p:txBody>
          <a:bodyPr vert="horz" wrap="square" lIns="0" tIns="0" rIns="0" bIns="0" rtlCol="0" anchor="ctr">
            <a:normAutofit/>
          </a:bodyPr>
          <a:lstStyle/>
          <a:p>
            <a:endParaRPr lang="en-GB" sz="1200" b="0" dirty="0">
              <a:solidFill>
                <a:srgbClr val="0072C6"/>
              </a:solidFill>
            </a:endParaRPr>
          </a:p>
        </p:txBody>
      </p:sp>
      <p:sp>
        <p:nvSpPr>
          <p:cNvPr id="5" name="Speech Bubble: Oval 4">
            <a:extLst>
              <a:ext uri="{FF2B5EF4-FFF2-40B4-BE49-F238E27FC236}">
                <a16:creationId xmlns:a16="http://schemas.microsoft.com/office/drawing/2014/main" id="{CCD7BE7A-0FF3-4EE6-8C0E-E0354AFF6CDB}"/>
              </a:ext>
            </a:extLst>
          </p:cNvPr>
          <p:cNvSpPr/>
          <p:nvPr/>
        </p:nvSpPr>
        <p:spPr>
          <a:xfrm>
            <a:off x="6842283" y="1866014"/>
            <a:ext cx="2237922" cy="219157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rgbClr val="0072C6"/>
                </a:solidFill>
              </a:rPr>
              <a:t>In my first 100 days I feel we are on track but I want feedback from all our teams and then we’ll use it to shape our culture into the future.</a:t>
            </a:r>
          </a:p>
        </p:txBody>
      </p:sp>
    </p:spTree>
    <p:extLst>
      <p:ext uri="{BB962C8B-B14F-4D97-AF65-F5344CB8AC3E}">
        <p14:creationId xmlns:p14="http://schemas.microsoft.com/office/powerpoint/2010/main" val="116202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527" y="2551772"/>
            <a:ext cx="4408952" cy="600113"/>
          </a:xfrm>
        </p:spPr>
        <p:txBody>
          <a:bodyPr/>
          <a:lstStyle/>
          <a:p>
            <a:pPr marL="0" indent="0" algn="ctr">
              <a:buNone/>
            </a:pPr>
            <a:r>
              <a:rPr lang="en-US" sz="1800" b="1" dirty="0"/>
              <a:t>How can we better engage the middle leadership of our organisation’s in supporting transformation?</a:t>
            </a:r>
            <a:endParaRPr lang="en-US" sz="1800" dirty="0"/>
          </a:p>
          <a:p>
            <a:endParaRPr lang="en-US" sz="4000" dirty="0"/>
          </a:p>
        </p:txBody>
      </p:sp>
      <p:sp>
        <p:nvSpPr>
          <p:cNvPr id="3" name="Title 2"/>
          <p:cNvSpPr>
            <a:spLocks noGrp="1"/>
          </p:cNvSpPr>
          <p:nvPr>
            <p:ph type="title"/>
          </p:nvPr>
        </p:nvSpPr>
        <p:spPr>
          <a:xfrm>
            <a:off x="441790" y="529777"/>
            <a:ext cx="8229600" cy="447769"/>
          </a:xfrm>
        </p:spPr>
        <p:txBody>
          <a:bodyPr/>
          <a:lstStyle/>
          <a:p>
            <a:pPr algn="ctr"/>
            <a:r>
              <a:rPr lang="en-US" sz="2800" dirty="0"/>
              <a:t>Interactive Session Space</a:t>
            </a:r>
          </a:p>
        </p:txBody>
      </p:sp>
      <p:sp>
        <p:nvSpPr>
          <p:cNvPr id="5" name="TextBox 4"/>
          <p:cNvSpPr txBox="1"/>
          <p:nvPr/>
        </p:nvSpPr>
        <p:spPr>
          <a:xfrm>
            <a:off x="606175" y="1746607"/>
            <a:ext cx="4787758" cy="1232899"/>
          </a:xfrm>
          <a:prstGeom prst="rect">
            <a:avLst/>
          </a:prstGeom>
        </p:spPr>
        <p:txBody>
          <a:bodyPr vert="horz" wrap="square" lIns="0" tIns="0" rIns="0" bIns="0"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2C6"/>
              </a:solidFill>
              <a:effectLst/>
              <a:uLnTx/>
              <a:uFillTx/>
              <a:latin typeface="Arial"/>
              <a:ea typeface="+mn-ea"/>
              <a:cs typeface="+mn-cs"/>
            </a:endParaRPr>
          </a:p>
        </p:txBody>
      </p:sp>
      <p:sp>
        <p:nvSpPr>
          <p:cNvPr id="6" name="TextBox 5"/>
          <p:cNvSpPr txBox="1"/>
          <p:nvPr/>
        </p:nvSpPr>
        <p:spPr>
          <a:xfrm>
            <a:off x="123291" y="1618930"/>
            <a:ext cx="8743309" cy="1232899"/>
          </a:xfrm>
          <a:prstGeom prst="rect">
            <a:avLst/>
          </a:prstGeom>
        </p:spPr>
        <p:txBody>
          <a:bodyPr vert="horz" wrap="square" lIns="0" tIns="0" rIns="0" bIns="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E49"/>
                </a:solidFill>
                <a:effectLst/>
                <a:uLnTx/>
                <a:uFillTx/>
                <a:latin typeface="Ayuthaya" charset="-34"/>
                <a:ea typeface="Ayuthaya" charset="-34"/>
                <a:cs typeface="Ayuthaya" charset="-34"/>
              </a:rPr>
              <a:t>Share stories </a:t>
            </a:r>
            <a:r>
              <a:rPr kumimoji="0" lang="en-US" sz="2400" b="1" i="0" u="none" strike="noStrike" kern="1200" cap="none" spc="0" normalizeH="0" baseline="0" noProof="0" dirty="0">
                <a:ln>
                  <a:noFill/>
                </a:ln>
                <a:solidFill>
                  <a:srgbClr val="0072C6"/>
                </a:solidFill>
                <a:effectLst/>
                <a:uLnTx/>
                <a:uFillTx/>
                <a:latin typeface="Ayuthaya" charset="-34"/>
                <a:ea typeface="Ayuthaya" charset="-34"/>
                <a:cs typeface="Ayuthaya" charset="-34"/>
              </a:rPr>
              <a:t>~ </a:t>
            </a:r>
            <a:r>
              <a:rPr kumimoji="0" lang="en-US" sz="2400" b="1" i="0" u="none" strike="noStrike" kern="1200" cap="none" spc="0" normalizeH="0" baseline="0" noProof="0" dirty="0">
                <a:ln>
                  <a:noFill/>
                </a:ln>
                <a:solidFill>
                  <a:srgbClr val="7030A0"/>
                </a:solidFill>
                <a:effectLst/>
                <a:uLnTx/>
                <a:uFillTx/>
                <a:latin typeface="Britannic Bold" charset="0"/>
                <a:ea typeface="Britannic Bold" charset="0"/>
                <a:cs typeface="Britannic Bold" charset="0"/>
              </a:rPr>
              <a:t>Experience</a:t>
            </a:r>
            <a:r>
              <a:rPr kumimoji="0" lang="en-US" sz="2400" b="1" i="0" u="none" strike="noStrike" kern="1200" cap="none" spc="0" normalizeH="0" baseline="0" noProof="0" dirty="0">
                <a:ln>
                  <a:noFill/>
                </a:ln>
                <a:solidFill>
                  <a:srgbClr val="0072C6"/>
                </a:solidFill>
                <a:effectLst/>
                <a:uLnTx/>
                <a:uFillTx/>
                <a:latin typeface="Britannic Bold" charset="0"/>
                <a:ea typeface="Britannic Bold" charset="0"/>
                <a:cs typeface="Britannic Bold" charset="0"/>
              </a:rPr>
              <a:t> </a:t>
            </a:r>
            <a:r>
              <a:rPr kumimoji="0" lang="en-US" sz="2400" b="1" i="0" u="none" strike="noStrike" kern="1200" cap="none" spc="0" normalizeH="0" baseline="0" noProof="0" dirty="0">
                <a:ln>
                  <a:noFill/>
                </a:ln>
                <a:solidFill>
                  <a:srgbClr val="0072C6"/>
                </a:solidFill>
                <a:effectLst/>
                <a:uLnTx/>
                <a:uFillTx/>
                <a:latin typeface="Arial"/>
                <a:ea typeface="+mn-ea"/>
                <a:cs typeface="+mn-cs"/>
              </a:rPr>
              <a:t>~ </a:t>
            </a:r>
            <a:r>
              <a:rPr kumimoji="0" lang="en-US" sz="2400" b="1" i="0" u="none" strike="noStrike" kern="1200" cap="none" spc="0" normalizeH="0" baseline="0" noProof="0" dirty="0">
                <a:ln>
                  <a:noFill/>
                </a:ln>
                <a:solidFill>
                  <a:srgbClr val="DB3AC0"/>
                </a:solidFill>
                <a:effectLst/>
                <a:uLnTx/>
                <a:uFillTx/>
                <a:latin typeface="American Typewriter" charset="0"/>
                <a:ea typeface="American Typewriter" charset="0"/>
                <a:cs typeface="American Typewriter" charset="0"/>
              </a:rPr>
              <a:t>Thoughts</a:t>
            </a:r>
            <a:r>
              <a:rPr kumimoji="0" lang="en-US" sz="2400" b="1" i="0" u="none" strike="noStrike" kern="1200" cap="none" spc="0" normalizeH="0" baseline="0" noProof="0" dirty="0">
                <a:ln>
                  <a:noFill/>
                </a:ln>
                <a:solidFill>
                  <a:srgbClr val="0072C6"/>
                </a:solidFill>
                <a:effectLst/>
                <a:uLnTx/>
                <a:uFillTx/>
                <a:latin typeface="Arial"/>
                <a:ea typeface="+mn-ea"/>
                <a:cs typeface="+mn-cs"/>
              </a:rPr>
              <a:t> </a:t>
            </a:r>
            <a:r>
              <a:rPr kumimoji="0" lang="en-GB" sz="2400" b="1" i="0" u="none" strike="noStrike" kern="1200" cap="none" spc="0" normalizeH="0" baseline="0" noProof="0" dirty="0">
                <a:ln>
                  <a:noFill/>
                </a:ln>
                <a:solidFill>
                  <a:srgbClr val="0072C6"/>
                </a:solidFill>
                <a:effectLst/>
                <a:uLnTx/>
                <a:uFillTx/>
                <a:latin typeface="Arial"/>
                <a:ea typeface="+mn-ea"/>
                <a:cs typeface="+mn-cs"/>
              </a:rPr>
              <a:t>~</a:t>
            </a:r>
            <a:r>
              <a:rPr kumimoji="0" lang="en-US" sz="2400" b="1" i="0" u="none" strike="noStrike" kern="1200" cap="none" spc="0" normalizeH="0" baseline="0" noProof="0" dirty="0">
                <a:ln>
                  <a:noFill/>
                </a:ln>
                <a:solidFill>
                  <a:srgbClr val="0072C6"/>
                </a:solidFill>
                <a:effectLst/>
                <a:uLnTx/>
                <a:uFillTx/>
                <a:latin typeface="Arial"/>
                <a:ea typeface="+mn-ea"/>
                <a:cs typeface="+mn-cs"/>
              </a:rPr>
              <a:t> </a:t>
            </a:r>
            <a:r>
              <a:rPr kumimoji="0" lang="en-US" sz="2400" b="1" i="0" u="none" strike="noStrike" kern="1200" cap="none" spc="0" normalizeH="0" baseline="0" noProof="0" dirty="0">
                <a:ln>
                  <a:noFill/>
                </a:ln>
                <a:solidFill>
                  <a:srgbClr val="FF4200"/>
                </a:solidFill>
                <a:effectLst/>
                <a:uLnTx/>
                <a:uFillTx/>
                <a:latin typeface="Futura Medium" charset="0"/>
                <a:ea typeface="Futura Medium" charset="0"/>
                <a:cs typeface="Futura Medium" charset="0"/>
              </a:rPr>
              <a:t>Ideas</a:t>
            </a:r>
            <a:r>
              <a:rPr kumimoji="0" lang="en-US" sz="2400" b="1" i="0" u="none" strike="noStrike" kern="1200" cap="none" spc="0" normalizeH="0" baseline="0" noProof="0" dirty="0">
                <a:ln>
                  <a:noFill/>
                </a:ln>
                <a:solidFill>
                  <a:srgbClr val="0072C6"/>
                </a:solidFill>
                <a:effectLst/>
                <a:uLnTx/>
                <a:uFillTx/>
                <a:latin typeface="Arial"/>
                <a:ea typeface="+mn-ea"/>
                <a:cs typeface="+mn-cs"/>
              </a:rPr>
              <a:t> </a:t>
            </a:r>
            <a:r>
              <a:rPr kumimoji="0" lang="en-GB" sz="2400" b="1" i="0" u="none" strike="noStrike" kern="1200" cap="none" spc="0" normalizeH="0" baseline="0" noProof="0" dirty="0">
                <a:ln>
                  <a:noFill/>
                </a:ln>
                <a:solidFill>
                  <a:srgbClr val="0072C6"/>
                </a:solidFill>
                <a:effectLst/>
                <a:uLnTx/>
                <a:uFillTx/>
                <a:latin typeface="Arial"/>
                <a:ea typeface="+mn-ea"/>
                <a:cs typeface="+mn-cs"/>
              </a:rPr>
              <a:t>~</a:t>
            </a:r>
            <a:r>
              <a:rPr kumimoji="0" lang="en-US" sz="2400" b="1" i="0" u="none" strike="noStrike" kern="1200" cap="none" spc="0" normalizeH="0" baseline="0" noProof="0" dirty="0">
                <a:ln>
                  <a:noFill/>
                </a:ln>
                <a:solidFill>
                  <a:srgbClr val="0072C6"/>
                </a:solidFill>
                <a:effectLst/>
                <a:uLnTx/>
                <a:uFillTx/>
                <a:latin typeface="Arial"/>
                <a:ea typeface="+mn-ea"/>
                <a:cs typeface="+mn-cs"/>
              </a:rPr>
              <a:t> </a:t>
            </a:r>
            <a:r>
              <a:rPr kumimoji="0" lang="en-US" sz="2400" b="1" i="0" u="none" strike="noStrike" kern="1200" cap="none" spc="0" normalizeH="0" baseline="0" noProof="0" dirty="0">
                <a:ln>
                  <a:noFill/>
                </a:ln>
                <a:solidFill>
                  <a:srgbClr val="002060"/>
                </a:solidFill>
                <a:effectLst/>
                <a:uLnTx/>
                <a:uFillTx/>
                <a:latin typeface="Curlz MT" charset="0"/>
                <a:ea typeface="Curlz MT" charset="0"/>
                <a:cs typeface="Curlz MT" charset="0"/>
              </a:rPr>
              <a:t>What If’s</a:t>
            </a:r>
          </a:p>
        </p:txBody>
      </p:sp>
      <p:sp>
        <p:nvSpPr>
          <p:cNvPr id="4" name="TextBox 3">
            <a:extLst>
              <a:ext uri="{FF2B5EF4-FFF2-40B4-BE49-F238E27FC236}">
                <a16:creationId xmlns:a16="http://schemas.microsoft.com/office/drawing/2014/main" id="{FD27100B-DD1B-4CFD-B9F9-DD6160C41955}"/>
              </a:ext>
            </a:extLst>
          </p:cNvPr>
          <p:cNvSpPr txBox="1"/>
          <p:nvPr/>
        </p:nvSpPr>
        <p:spPr>
          <a:xfrm>
            <a:off x="4939748" y="2728291"/>
            <a:ext cx="3598077" cy="2847561"/>
          </a:xfrm>
          <a:prstGeom prst="rect">
            <a:avLst/>
          </a:prstGeom>
        </p:spPr>
        <p:txBody>
          <a:bodyPr vert="horz" wrap="square" lIns="0" tIns="0" rIns="0" bIns="0" rtlCol="0" anchor="ctr">
            <a:normAutofit/>
          </a:bodyPr>
          <a:lstStyle/>
          <a:p>
            <a:endParaRPr lang="en-GB" sz="1200" b="0" dirty="0">
              <a:solidFill>
                <a:srgbClr val="0072C6"/>
              </a:solidFill>
            </a:endParaRPr>
          </a:p>
        </p:txBody>
      </p:sp>
      <p:pic>
        <p:nvPicPr>
          <p:cNvPr id="8" name="Picture 7">
            <a:extLst>
              <a:ext uri="{FF2B5EF4-FFF2-40B4-BE49-F238E27FC236}">
                <a16:creationId xmlns:a16="http://schemas.microsoft.com/office/drawing/2014/main" id="{2A548F17-9B3F-4EA3-A7C9-F94FBC3723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851" y="3611109"/>
            <a:ext cx="3442326" cy="2584442"/>
          </a:xfrm>
          <a:prstGeom prst="rect">
            <a:avLst/>
          </a:prstGeom>
        </p:spPr>
      </p:pic>
      <p:sp>
        <p:nvSpPr>
          <p:cNvPr id="9" name="Speech Bubble: Oval 8">
            <a:extLst>
              <a:ext uri="{FF2B5EF4-FFF2-40B4-BE49-F238E27FC236}">
                <a16:creationId xmlns:a16="http://schemas.microsoft.com/office/drawing/2014/main" id="{8DC91DB7-2F86-48C5-8290-947DFB19E55C}"/>
              </a:ext>
            </a:extLst>
          </p:cNvPr>
          <p:cNvSpPr/>
          <p:nvPr/>
        </p:nvSpPr>
        <p:spPr>
          <a:xfrm>
            <a:off x="5054047" y="2426895"/>
            <a:ext cx="3478806" cy="1204957"/>
          </a:xfrm>
          <a:prstGeom prst="wedgeEllipseCallout">
            <a:avLst>
              <a:gd name="adj1" fmla="val -61636"/>
              <a:gd name="adj2" fmla="val 130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rgbClr val="0072C6"/>
                </a:solidFill>
              </a:rPr>
              <a:t>Make sure middle managers ger released to things like today – where is the operational management in the room today? Releasing staff is an issue. </a:t>
            </a:r>
            <a:r>
              <a:rPr lang="en-GB" sz="1200" i="1" dirty="0">
                <a:solidFill>
                  <a:srgbClr val="0072C6"/>
                </a:solidFill>
              </a:rPr>
              <a:t>Josh</a:t>
            </a:r>
          </a:p>
        </p:txBody>
      </p:sp>
      <p:sp>
        <p:nvSpPr>
          <p:cNvPr id="10" name="Speech Bubble: Oval 9">
            <a:extLst>
              <a:ext uri="{FF2B5EF4-FFF2-40B4-BE49-F238E27FC236}">
                <a16:creationId xmlns:a16="http://schemas.microsoft.com/office/drawing/2014/main" id="{E5BEAB77-0AA5-4EBB-9D23-C3B97F4178BC}"/>
              </a:ext>
            </a:extLst>
          </p:cNvPr>
          <p:cNvSpPr/>
          <p:nvPr/>
        </p:nvSpPr>
        <p:spPr>
          <a:xfrm>
            <a:off x="5922335" y="3787471"/>
            <a:ext cx="2880567" cy="1284259"/>
          </a:xfrm>
          <a:prstGeom prst="wedgeEllipseCallout">
            <a:avLst>
              <a:gd name="adj1" fmla="val -92810"/>
              <a:gd name="adj2" fmla="val -699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rgbClr val="0072C6"/>
                </a:solidFill>
              </a:rPr>
              <a:t>Empowerment and accountability – let the middle management team have the support to deliver the changes we want. </a:t>
            </a:r>
            <a:r>
              <a:rPr lang="en-GB" sz="1200" i="1" dirty="0">
                <a:solidFill>
                  <a:srgbClr val="0072C6"/>
                </a:solidFill>
              </a:rPr>
              <a:t>Rob</a:t>
            </a:r>
          </a:p>
        </p:txBody>
      </p:sp>
      <p:sp>
        <p:nvSpPr>
          <p:cNvPr id="11" name="Speech Bubble: Oval 10">
            <a:extLst>
              <a:ext uri="{FF2B5EF4-FFF2-40B4-BE49-F238E27FC236}">
                <a16:creationId xmlns:a16="http://schemas.microsoft.com/office/drawing/2014/main" id="{D2F7C636-54D6-4331-9802-4DA7C647C6EC}"/>
              </a:ext>
            </a:extLst>
          </p:cNvPr>
          <p:cNvSpPr/>
          <p:nvPr/>
        </p:nvSpPr>
        <p:spPr>
          <a:xfrm>
            <a:off x="4204254" y="5100899"/>
            <a:ext cx="3200400" cy="1094652"/>
          </a:xfrm>
          <a:prstGeom prst="wedgeEllipseCallout">
            <a:avLst>
              <a:gd name="adj1" fmla="val -40601"/>
              <a:gd name="adj2" fmla="val -1545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a:solidFill>
                  <a:srgbClr val="0072C6"/>
                </a:solidFill>
              </a:rPr>
              <a:t>Do people know where the boundaries are between leadership and management? Support and training needs to go across not just vertical. </a:t>
            </a:r>
            <a:r>
              <a:rPr lang="en-GB" sz="1100" i="1" dirty="0">
                <a:solidFill>
                  <a:srgbClr val="0072C6"/>
                </a:solidFill>
              </a:rPr>
              <a:t>Nicki</a:t>
            </a:r>
          </a:p>
        </p:txBody>
      </p:sp>
    </p:spTree>
    <p:extLst>
      <p:ext uri="{BB962C8B-B14F-4D97-AF65-F5344CB8AC3E}">
        <p14:creationId xmlns:p14="http://schemas.microsoft.com/office/powerpoint/2010/main" val="691854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9225" y="1114099"/>
            <a:ext cx="7290841" cy="462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D19691E-F6B0-4623-B4BA-77E33C278B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813" y="395263"/>
            <a:ext cx="3271999" cy="2453999"/>
          </a:xfrm>
          <a:prstGeom prst="rect">
            <a:avLst/>
          </a:prstGeom>
        </p:spPr>
      </p:pic>
      <p:sp>
        <p:nvSpPr>
          <p:cNvPr id="7" name="TextBox 6">
            <a:extLst>
              <a:ext uri="{FF2B5EF4-FFF2-40B4-BE49-F238E27FC236}">
                <a16:creationId xmlns:a16="http://schemas.microsoft.com/office/drawing/2014/main" id="{676B5A72-162C-4D1E-B866-4B47F757A853}"/>
              </a:ext>
            </a:extLst>
          </p:cNvPr>
          <p:cNvSpPr txBox="1"/>
          <p:nvPr/>
        </p:nvSpPr>
        <p:spPr>
          <a:xfrm>
            <a:off x="3667539" y="159992"/>
            <a:ext cx="4711148" cy="954107"/>
          </a:xfrm>
          <a:prstGeom prst="rect">
            <a:avLst/>
          </a:prstGeom>
          <a:noFill/>
        </p:spPr>
        <p:txBody>
          <a:bodyPr wrap="square" rtlCol="0">
            <a:spAutoFit/>
          </a:bodyPr>
          <a:lstStyle/>
          <a:p>
            <a:r>
              <a:rPr lang="en-GB" sz="2800" b="1" dirty="0">
                <a:solidFill>
                  <a:srgbClr val="0070C0"/>
                </a:solidFill>
              </a:rPr>
              <a:t>Kathryn welcomed all to the day……</a:t>
            </a:r>
          </a:p>
        </p:txBody>
      </p:sp>
      <p:sp>
        <p:nvSpPr>
          <p:cNvPr id="3" name="Speech Bubble: Oval 2">
            <a:extLst>
              <a:ext uri="{FF2B5EF4-FFF2-40B4-BE49-F238E27FC236}">
                <a16:creationId xmlns:a16="http://schemas.microsoft.com/office/drawing/2014/main" id="{E06955B3-02E2-4389-A6C1-13ED63502051}"/>
              </a:ext>
            </a:extLst>
          </p:cNvPr>
          <p:cNvSpPr/>
          <p:nvPr/>
        </p:nvSpPr>
        <p:spPr>
          <a:xfrm>
            <a:off x="5454502" y="5335612"/>
            <a:ext cx="2844210" cy="13363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“Unless we are all present then no-one is present”.</a:t>
            </a:r>
            <a:endParaRPr lang="en-GB" dirty="0"/>
          </a:p>
        </p:txBody>
      </p:sp>
    </p:spTree>
    <p:extLst>
      <p:ext uri="{BB962C8B-B14F-4D97-AF65-F5344CB8AC3E}">
        <p14:creationId xmlns:p14="http://schemas.microsoft.com/office/powerpoint/2010/main" val="3381198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26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9320"/>
            <a:ext cx="9268522" cy="6887319"/>
          </a:xfrm>
          <a:prstGeom prst="rect">
            <a:avLst/>
          </a:prstGeom>
        </p:spPr>
      </p:pic>
      <p:sp>
        <p:nvSpPr>
          <p:cNvPr id="10" name="Rectangle 2">
            <a:extLst>
              <a:ext uri="{FF2B5EF4-FFF2-40B4-BE49-F238E27FC236}">
                <a16:creationId xmlns:a16="http://schemas.microsoft.com/office/drawing/2014/main" id="{C9D02FC8-E97F-4450-B1D2-A29522B9A30B}"/>
              </a:ext>
            </a:extLst>
          </p:cNvPr>
          <p:cNvSpPr txBox="1">
            <a:spLocks noChangeArrowheads="1"/>
          </p:cNvSpPr>
          <p:nvPr/>
        </p:nvSpPr>
        <p:spPr>
          <a:xfrm>
            <a:off x="323533" y="116632"/>
            <a:ext cx="5904656" cy="2160240"/>
          </a:xfrm>
          <a:prstGeom prst="rect">
            <a:avLst/>
          </a:prstGeom>
          <a:solidFill>
            <a:srgbClr val="0070C0">
              <a:alpha val="80000"/>
            </a:srgb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30322"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j-ea"/>
                <a:cs typeface="Arial"/>
              </a:rPr>
              <a:t>Creating a Just Culture</a:t>
            </a:r>
          </a:p>
          <a:p>
            <a:pPr marL="0" marR="0" lvl="0" indent="0" algn="l" defTabSz="430322"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itchFamily="34" charset="0"/>
              <a:ea typeface="+mj-ea"/>
              <a:cs typeface="Arial" pitchFamily="34" charset="0"/>
              <a:sym typeface="Helvetica Neue" charset="0"/>
            </a:endParaRPr>
          </a:p>
          <a:p>
            <a:pPr marL="0" marR="0" lvl="0" indent="0" algn="l" defTabSz="430322"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j-ea"/>
                <a:cs typeface="Arial" pitchFamily="34" charset="0"/>
                <a:sym typeface="Helvetica Neue" charset="0"/>
              </a:rPr>
              <a:t>‘…..when it is ok to tell the boss bad news…..’</a:t>
            </a:r>
            <a:endParaRPr kumimoji="0" lang="en-US" sz="2400" b="1" i="0" u="none" strike="noStrike" kern="1200" cap="none" spc="0" normalizeH="0" baseline="0" noProof="0" dirty="0">
              <a:ln>
                <a:noFill/>
              </a:ln>
              <a:solidFill>
                <a:prstClr val="white"/>
              </a:solidFill>
              <a:effectLst/>
              <a:uLnTx/>
              <a:uFillTx/>
              <a:latin typeface="Arial"/>
              <a:ea typeface="+mj-ea"/>
              <a:cs typeface="Arial"/>
            </a:endParaRPr>
          </a:p>
        </p:txBody>
      </p:sp>
      <p:sp>
        <p:nvSpPr>
          <p:cNvPr id="11" name="Rectangle 10">
            <a:extLst>
              <a:ext uri="{FF2B5EF4-FFF2-40B4-BE49-F238E27FC236}">
                <a16:creationId xmlns:a16="http://schemas.microsoft.com/office/drawing/2014/main" id="{5ACF38D2-9E1A-47DA-B73F-A0E8724859CC}"/>
              </a:ext>
            </a:extLst>
          </p:cNvPr>
          <p:cNvSpPr/>
          <p:nvPr/>
        </p:nvSpPr>
        <p:spPr>
          <a:xfrm>
            <a:off x="467544" y="5661262"/>
            <a:ext cx="5112568" cy="830997"/>
          </a:xfrm>
          <a:prstGeom prst="rect">
            <a:avLst/>
          </a:prstGeom>
          <a:solidFill>
            <a:srgbClr val="0070C0">
              <a:alpha val="80000"/>
            </a:srgbClr>
          </a:solidFill>
        </p:spPr>
        <p:txBody>
          <a:bodyPr wrap="square">
            <a:spAutoFit/>
          </a:bodyPr>
          <a:lstStyle/>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a:rPr>
              <a:t>Amanda Oates–  Executive Director of Workforce </a:t>
            </a:r>
          </a:p>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sym typeface="Helvetica Neue" charset="0"/>
              </a:rPr>
              <a:t>Mersey Care NHS Foundation Trust</a:t>
            </a:r>
          </a:p>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sym typeface="Helvetica Neue" charset="0"/>
              </a:rPr>
              <a:t>@</a:t>
            </a:r>
            <a:r>
              <a:rPr kumimoji="0" lang="en-US" sz="16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sym typeface="Helvetica Neue" charset="0"/>
              </a:rPr>
              <a:t>amandajoyoates</a:t>
            </a:r>
            <a:endPar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sym typeface="Helvetica Neue"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0847" y="222209"/>
            <a:ext cx="1629078" cy="816711"/>
          </a:xfrm>
          <a:prstGeom prst="rect">
            <a:avLst/>
          </a:prstGeom>
        </p:spPr>
      </p:pic>
      <p:sp>
        <p:nvSpPr>
          <p:cNvPr id="3" name="TextBox 2"/>
          <p:cNvSpPr txBox="1"/>
          <p:nvPr/>
        </p:nvSpPr>
        <p:spPr>
          <a:xfrm>
            <a:off x="7164288" y="6597352"/>
            <a:ext cx="1979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6372200" y="6593561"/>
            <a:ext cx="28963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Mersey Care NHS Foundation Trust</a:t>
            </a:r>
          </a:p>
        </p:txBody>
      </p:sp>
    </p:spTree>
    <p:extLst>
      <p:ext uri="{BB962C8B-B14F-4D97-AF65-F5344CB8AC3E}">
        <p14:creationId xmlns:p14="http://schemas.microsoft.com/office/powerpoint/2010/main" val="2574481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061" y="770388"/>
            <a:ext cx="1800200" cy="20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txBox="1">
            <a:spLocks noChangeArrowheads="1"/>
          </p:cNvSpPr>
          <p:nvPr/>
        </p:nvSpPr>
        <p:spPr>
          <a:xfrm>
            <a:off x="290513" y="215340"/>
            <a:ext cx="5264384" cy="555048"/>
          </a:xfrm>
          <a:prstGeom prst="rect">
            <a:avLst/>
          </a:prstGeom>
          <a:no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j-ea"/>
                <a:cs typeface="Arial" pitchFamily="34" charset="0"/>
              </a:rPr>
              <a:t>Welcome to Mersey Care</a:t>
            </a:r>
          </a:p>
        </p:txBody>
      </p:sp>
      <p:pic>
        <p:nvPicPr>
          <p:cNvPr id="16"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9569" y="3525018"/>
            <a:ext cx="2597365" cy="10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0513" y="6152978"/>
            <a:ext cx="2601226" cy="56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08444" y="3631970"/>
            <a:ext cx="1346574" cy="167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050" y="2315556"/>
            <a:ext cx="190023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76061" y="5086782"/>
            <a:ext cx="1800200" cy="1554508"/>
          </a:xfrm>
          <a:prstGeom prst="rect">
            <a:avLst/>
          </a:prstGeom>
        </p:spPr>
      </p:pic>
      <p:pic>
        <p:nvPicPr>
          <p:cNvPr id="22"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06045" y="5086790"/>
            <a:ext cx="1121762" cy="135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2011" y="1092439"/>
            <a:ext cx="1299711" cy="93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65474" y="1207636"/>
            <a:ext cx="1073749" cy="221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95536" y="4046827"/>
            <a:ext cx="1838036" cy="169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430475" y="176617"/>
            <a:ext cx="1420826" cy="292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a:xfrm>
            <a:off x="3406957" y="6613204"/>
            <a:ext cx="2895600" cy="21671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58238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62"/>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0236" y="860493"/>
            <a:ext cx="5328592" cy="5328592"/>
          </a:xfrm>
          <a:prstGeom prst="rect">
            <a:avLst/>
          </a:prstGeom>
        </p:spPr>
      </p:pic>
      <p:sp>
        <p:nvSpPr>
          <p:cNvPr id="3" name="TextBox 2">
            <a:extLst>
              <a:ext uri="{FF2B5EF4-FFF2-40B4-BE49-F238E27FC236}">
                <a16:creationId xmlns:a16="http://schemas.microsoft.com/office/drawing/2014/main" id="{5083835F-C3F6-48F4-A5DD-D4C8C5F758C7}"/>
              </a:ext>
            </a:extLst>
          </p:cNvPr>
          <p:cNvSpPr txBox="1"/>
          <p:nvPr/>
        </p:nvSpPr>
        <p:spPr>
          <a:xfrm>
            <a:off x="218661" y="2047461"/>
            <a:ext cx="1456082" cy="1477328"/>
          </a:xfrm>
          <a:prstGeom prst="rect">
            <a:avLst/>
          </a:prstGeom>
          <a:noFill/>
        </p:spPr>
        <p:txBody>
          <a:bodyPr wrap="square" rtlCol="0">
            <a:spAutoFit/>
          </a:bodyPr>
          <a:lstStyle/>
          <a:p>
            <a:r>
              <a:rPr lang="en-GB"/>
              <a:t>Through our direction – drive to quality is our total focus</a:t>
            </a:r>
            <a:endParaRPr lang="en-GB" dirty="0"/>
          </a:p>
        </p:txBody>
      </p:sp>
    </p:spTree>
    <p:extLst>
      <p:ext uri="{BB962C8B-B14F-4D97-AF65-F5344CB8AC3E}">
        <p14:creationId xmlns:p14="http://schemas.microsoft.com/office/powerpoint/2010/main" val="1445210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62"/>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pic>
        <p:nvPicPr>
          <p:cNvPr id="6" name="Picture 5"/>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950236" y="860493"/>
            <a:ext cx="5328592" cy="5328592"/>
          </a:xfrm>
          <a:prstGeom prst="rect">
            <a:avLst/>
          </a:prstGeom>
        </p:spPr>
      </p:pic>
      <p:sp>
        <p:nvSpPr>
          <p:cNvPr id="3" name="TextBox 2">
            <a:extLst>
              <a:ext uri="{FF2B5EF4-FFF2-40B4-BE49-F238E27FC236}">
                <a16:creationId xmlns:a16="http://schemas.microsoft.com/office/drawing/2014/main" id="{5083835F-C3F6-48F4-A5DD-D4C8C5F758C7}"/>
              </a:ext>
            </a:extLst>
          </p:cNvPr>
          <p:cNvSpPr txBox="1"/>
          <p:nvPr/>
        </p:nvSpPr>
        <p:spPr>
          <a:xfrm>
            <a:off x="218661" y="2047461"/>
            <a:ext cx="1456082" cy="1477328"/>
          </a:xfrm>
          <a:prstGeom prst="rect">
            <a:avLst/>
          </a:prstGeom>
          <a:noFill/>
        </p:spPr>
        <p:txBody>
          <a:bodyPr wrap="square" rtlCol="0">
            <a:spAutoFit/>
          </a:bodyPr>
          <a:lstStyle/>
          <a:p>
            <a:r>
              <a:rPr lang="en-GB"/>
              <a:t>Through our direction – drive to quality is our total focus</a:t>
            </a:r>
            <a:endParaRPr lang="en-GB" dirty="0"/>
          </a:p>
        </p:txBody>
      </p:sp>
      <p:pic>
        <p:nvPicPr>
          <p:cNvPr id="5" name="Picture 4">
            <a:extLst>
              <a:ext uri="{FF2B5EF4-FFF2-40B4-BE49-F238E27FC236}">
                <a16:creationId xmlns:a16="http://schemas.microsoft.com/office/drawing/2014/main" id="{6D022F1D-570B-4C62-BCC9-A8787E6C4A9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1506" y="1947075"/>
            <a:ext cx="4593462" cy="315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26317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636" y="2060848"/>
            <a:ext cx="8229600" cy="4525963"/>
          </a:xfrm>
        </p:spPr>
        <p:txBody>
          <a:bodyPr>
            <a:normAutofit/>
          </a:bodyPr>
          <a:lstStyle/>
          <a:p>
            <a:pPr marL="0" indent="0">
              <a:buNone/>
            </a:pPr>
            <a:endParaRPr lang="en-GB" sz="3600" b="1" dirty="0">
              <a:latin typeface="Helvetica Neue"/>
              <a:cs typeface="Arial" pitchFamily="34" charset="0"/>
            </a:endParaRPr>
          </a:p>
          <a:p>
            <a:pPr marL="0" indent="0">
              <a:buNone/>
            </a:pPr>
            <a:r>
              <a:rPr lang="en-GB" sz="3600" b="1" dirty="0">
                <a:latin typeface="Helvetica Neue"/>
                <a:cs typeface="Arial" pitchFamily="34" charset="0"/>
              </a:rPr>
              <a:t>A Just Culture</a:t>
            </a:r>
          </a:p>
          <a:p>
            <a:pPr marL="0" indent="0" algn="ctr">
              <a:buNone/>
            </a:pPr>
            <a:endParaRPr lang="en-GB" sz="2400" dirty="0">
              <a:latin typeface="Helvetica Neue"/>
              <a:cs typeface="Arial" pitchFamily="34" charset="0"/>
            </a:endParaRPr>
          </a:p>
          <a:p>
            <a:pPr marL="0" indent="0" algn="ctr">
              <a:buNone/>
            </a:pPr>
            <a:r>
              <a:rPr lang="en-GB" sz="2400" dirty="0">
                <a:latin typeface="Helvetica Neue"/>
                <a:cs typeface="Arial" pitchFamily="34" charset="0"/>
              </a:rPr>
              <a:t>A just culture accepts nobody’s account as “true” or “right” and others wrong … Instead it accepts the value of multiple perspectives, and uses them to encourage both accountability and learning.</a:t>
            </a:r>
          </a:p>
          <a:p>
            <a:pPr marL="0" indent="0" algn="ctr">
              <a:buNone/>
            </a:pPr>
            <a:endParaRPr lang="en-GB" sz="2400" dirty="0">
              <a:solidFill>
                <a:srgbClr val="0070C0"/>
              </a:solidFill>
              <a:latin typeface="Helvetica Neue"/>
              <a:cs typeface="Arial" pitchFamily="34" charset="0"/>
            </a:endParaRPr>
          </a:p>
          <a:p>
            <a:pPr marL="0" indent="0" algn="r">
              <a:buNone/>
            </a:pPr>
            <a:r>
              <a:rPr lang="en-GB" sz="2400" dirty="0">
                <a:latin typeface="Helvetica Neue"/>
                <a:cs typeface="Arial" pitchFamily="34" charset="0"/>
              </a:rPr>
              <a:t>Sidney Dekker </a:t>
            </a: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984506">
            <a:off x="496250" y="237392"/>
            <a:ext cx="1584176" cy="191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3822" y="44626"/>
            <a:ext cx="1591008" cy="864094"/>
          </a:xfrm>
          <a:prstGeom prst="rect">
            <a:avLst/>
          </a:prstGeom>
        </p:spPr>
      </p:pic>
      <p:sp>
        <p:nvSpPr>
          <p:cNvPr id="2" name="TextBox 1"/>
          <p:cNvSpPr txBox="1"/>
          <p:nvPr/>
        </p:nvSpPr>
        <p:spPr>
          <a:xfrm>
            <a:off x="2610619" y="1193151"/>
            <a:ext cx="48245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Helvetica Neue"/>
                <a:ea typeface="+mn-ea"/>
                <a:cs typeface="+mn-cs"/>
              </a:rPr>
              <a:t>What is a Just Culture</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
        <p:nvSpPr>
          <p:cNvPr id="6" name="TextBox 5">
            <a:extLst>
              <a:ext uri="{FF2B5EF4-FFF2-40B4-BE49-F238E27FC236}">
                <a16:creationId xmlns:a16="http://schemas.microsoft.com/office/drawing/2014/main" id="{136B43DA-A734-4BF1-BDD4-20C081B83CC1}"/>
              </a:ext>
            </a:extLst>
          </p:cNvPr>
          <p:cNvSpPr txBox="1"/>
          <p:nvPr/>
        </p:nvSpPr>
        <p:spPr>
          <a:xfrm>
            <a:off x="4572000" y="2191578"/>
            <a:ext cx="4047236" cy="923330"/>
          </a:xfrm>
          <a:prstGeom prst="rect">
            <a:avLst/>
          </a:prstGeom>
          <a:noFill/>
        </p:spPr>
        <p:txBody>
          <a:bodyPr wrap="square" rtlCol="0">
            <a:spAutoFit/>
          </a:bodyPr>
          <a:lstStyle/>
          <a:p>
            <a:r>
              <a:rPr lang="en-GB" dirty="0"/>
              <a:t>There is no right answer – different professional lenses give different views…..</a:t>
            </a:r>
          </a:p>
        </p:txBody>
      </p:sp>
      <p:pic>
        <p:nvPicPr>
          <p:cNvPr id="8" name="Picture 7">
            <a:extLst>
              <a:ext uri="{FF2B5EF4-FFF2-40B4-BE49-F238E27FC236}">
                <a16:creationId xmlns:a16="http://schemas.microsoft.com/office/drawing/2014/main" id="{8C88CAA0-76A5-47A2-AC8E-A52A6C19AB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636" y="5067838"/>
            <a:ext cx="2115081" cy="1586311"/>
          </a:xfrm>
          <a:prstGeom prst="rect">
            <a:avLst/>
          </a:prstGeom>
        </p:spPr>
      </p:pic>
    </p:spTree>
    <p:extLst>
      <p:ext uri="{BB962C8B-B14F-4D97-AF65-F5344CB8AC3E}">
        <p14:creationId xmlns:p14="http://schemas.microsoft.com/office/powerpoint/2010/main" val="414187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72202" y="4797363"/>
            <a:ext cx="3165611" cy="319206"/>
          </a:xfrm>
        </p:spPr>
        <p:txBody>
          <a:bodyPr>
            <a:noAutofit/>
          </a:bodyPr>
          <a:lstStyle/>
          <a:p>
            <a:pPr algn="l"/>
            <a:r>
              <a:rPr lang="en-AU" sz="3600" b="1" dirty="0">
                <a:solidFill>
                  <a:srgbClr val="0070C0"/>
                </a:solidFill>
                <a:latin typeface="Arial" pitchFamily="34" charset="0"/>
                <a:cs typeface="Arial" pitchFamily="34" charset="0"/>
              </a:rPr>
              <a:t>Retribution</a:t>
            </a:r>
            <a:endParaRPr lang="en-US" sz="3600" b="1" dirty="0">
              <a:solidFill>
                <a:srgbClr val="0070C0"/>
              </a:solidFill>
              <a:latin typeface="Arial" pitchFamily="34" charset="0"/>
              <a:cs typeface="Arial" pitchFamily="34" charset="0"/>
            </a:endParaRPr>
          </a:p>
        </p:txBody>
      </p:sp>
      <p:sp>
        <p:nvSpPr>
          <p:cNvPr id="11" name="Subtitle 4"/>
          <p:cNvSpPr>
            <a:spLocks noGrp="1"/>
          </p:cNvSpPr>
          <p:nvPr>
            <p:ph type="subTitle" idx="1"/>
          </p:nvPr>
        </p:nvSpPr>
        <p:spPr>
          <a:xfrm>
            <a:off x="685800" y="1826206"/>
            <a:ext cx="3503543" cy="1269834"/>
          </a:xfrm>
        </p:spPr>
        <p:txBody>
          <a:bodyPr>
            <a:normAutofit/>
          </a:bodyPr>
          <a:lstStyle/>
          <a:p>
            <a:pPr marL="457200" indent="-457200" algn="l">
              <a:buFont typeface="Arial" pitchFamily="34" charset="0"/>
              <a:buChar char="•"/>
            </a:pPr>
            <a:r>
              <a:rPr lang="en-AU" sz="1400" dirty="0">
                <a:solidFill>
                  <a:schemeClr val="tx1"/>
                </a:solidFill>
                <a:latin typeface="Arial" pitchFamily="34" charset="0"/>
                <a:cs typeface="Arial" pitchFamily="34" charset="0"/>
              </a:rPr>
              <a:t>Which rule is broken</a:t>
            </a:r>
          </a:p>
          <a:p>
            <a:pPr marL="457200" indent="-457200" algn="l">
              <a:buFont typeface="Arial" pitchFamily="34" charset="0"/>
              <a:buChar char="•"/>
            </a:pPr>
            <a:r>
              <a:rPr lang="en-AU" sz="1400" dirty="0">
                <a:solidFill>
                  <a:schemeClr val="tx1"/>
                </a:solidFill>
                <a:latin typeface="Arial" pitchFamily="34" charset="0"/>
                <a:cs typeface="Arial" pitchFamily="34" charset="0"/>
              </a:rPr>
              <a:t>Who did it</a:t>
            </a:r>
          </a:p>
          <a:p>
            <a:pPr marL="457200" indent="-457200" algn="l">
              <a:buFont typeface="Arial" pitchFamily="34" charset="0"/>
              <a:buChar char="•"/>
            </a:pPr>
            <a:r>
              <a:rPr lang="en-AU" sz="1400" dirty="0">
                <a:solidFill>
                  <a:schemeClr val="tx1"/>
                </a:solidFill>
                <a:latin typeface="Arial" pitchFamily="34" charset="0"/>
                <a:cs typeface="Arial" pitchFamily="34" charset="0"/>
              </a:rPr>
              <a:t>How bad is the breach</a:t>
            </a:r>
          </a:p>
          <a:p>
            <a:pPr marL="457200" indent="-457200" algn="l">
              <a:buFont typeface="Arial" pitchFamily="34" charset="0"/>
              <a:buChar char="•"/>
            </a:pPr>
            <a:r>
              <a:rPr lang="en-AU" sz="1400" dirty="0">
                <a:solidFill>
                  <a:schemeClr val="tx1"/>
                </a:solidFill>
                <a:latin typeface="Arial" pitchFamily="34" charset="0"/>
                <a:cs typeface="Arial" pitchFamily="34" charset="0"/>
              </a:rPr>
              <a:t>What should the consequences be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7363" y="44626"/>
            <a:ext cx="1591008" cy="864094"/>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
        <p:nvSpPr>
          <p:cNvPr id="5" name="Rectangle 4">
            <a:extLst>
              <a:ext uri="{FF2B5EF4-FFF2-40B4-BE49-F238E27FC236}">
                <a16:creationId xmlns:a16="http://schemas.microsoft.com/office/drawing/2014/main" id="{38DE61DC-6A3D-45EE-ABCA-CEC043ABCEC0}"/>
              </a:ext>
            </a:extLst>
          </p:cNvPr>
          <p:cNvSpPr/>
          <p:nvPr/>
        </p:nvSpPr>
        <p:spPr>
          <a:xfrm>
            <a:off x="838200" y="4020251"/>
            <a:ext cx="4572000" cy="1938992"/>
          </a:xfrm>
          <a:prstGeom prst="rect">
            <a:avLst/>
          </a:prstGeom>
        </p:spPr>
        <p:txBody>
          <a:bodyPr>
            <a:spAutoFit/>
          </a:bodyPr>
          <a:lstStyle/>
          <a:p>
            <a:pPr marL="457200" indent="-457200">
              <a:buFont typeface="Arial" pitchFamily="34" charset="0"/>
              <a:buChar char="•"/>
            </a:pPr>
            <a:r>
              <a:rPr lang="en-AU" sz="1200" dirty="0">
                <a:latin typeface="Arial" pitchFamily="34" charset="0"/>
                <a:cs typeface="Arial" pitchFamily="34" charset="0"/>
              </a:rPr>
              <a:t>Learning</a:t>
            </a:r>
          </a:p>
          <a:p>
            <a:pPr marL="457200" indent="-457200">
              <a:buFont typeface="Arial" pitchFamily="34" charset="0"/>
              <a:buChar char="•"/>
            </a:pPr>
            <a:r>
              <a:rPr lang="en-AU" sz="1200" dirty="0">
                <a:latin typeface="Arial" pitchFamily="34" charset="0"/>
                <a:cs typeface="Arial" pitchFamily="34" charset="0"/>
              </a:rPr>
              <a:t>Team</a:t>
            </a:r>
          </a:p>
          <a:p>
            <a:pPr marL="457200" indent="-457200">
              <a:buFont typeface="Arial" pitchFamily="34" charset="0"/>
              <a:buChar char="•"/>
            </a:pPr>
            <a:r>
              <a:rPr lang="en-AU" sz="1200" dirty="0">
                <a:latin typeface="Arial" pitchFamily="34" charset="0"/>
                <a:cs typeface="Arial" pitchFamily="34" charset="0"/>
              </a:rPr>
              <a:t>Review</a:t>
            </a:r>
          </a:p>
          <a:p>
            <a:pPr marL="457200" indent="-457200">
              <a:buFont typeface="Arial" pitchFamily="34" charset="0"/>
              <a:buChar char="•"/>
            </a:pPr>
            <a:r>
              <a:rPr lang="en-AU" sz="1200" dirty="0">
                <a:latin typeface="Arial" pitchFamily="34" charset="0"/>
                <a:cs typeface="Arial" pitchFamily="34" charset="0"/>
              </a:rPr>
              <a:t>Humanity</a:t>
            </a:r>
          </a:p>
          <a:p>
            <a:pPr marL="457200" indent="-457200">
              <a:buFont typeface="Arial" pitchFamily="34" charset="0"/>
              <a:buChar char="•"/>
            </a:pPr>
            <a:r>
              <a:rPr lang="en-AU" sz="1200" dirty="0">
                <a:latin typeface="Arial" pitchFamily="34" charset="0"/>
                <a:cs typeface="Arial" pitchFamily="34" charset="0"/>
              </a:rPr>
              <a:t>Compassion</a:t>
            </a:r>
          </a:p>
          <a:p>
            <a:pPr marL="457200" indent="-457200">
              <a:buFont typeface="Arial" pitchFamily="34" charset="0"/>
              <a:buChar char="•"/>
            </a:pPr>
            <a:r>
              <a:rPr lang="en-AU" sz="1200" dirty="0">
                <a:latin typeface="Arial" pitchFamily="34" charset="0"/>
                <a:cs typeface="Arial" pitchFamily="34" charset="0"/>
              </a:rPr>
              <a:t>Forgiveness</a:t>
            </a:r>
          </a:p>
          <a:p>
            <a:pPr marL="457200" indent="-457200">
              <a:buFont typeface="Arial" pitchFamily="34" charset="0"/>
              <a:buChar char="•"/>
            </a:pPr>
            <a:r>
              <a:rPr lang="en-AU" sz="1200" dirty="0">
                <a:latin typeface="Arial" pitchFamily="34" charset="0"/>
                <a:cs typeface="Arial" pitchFamily="34" charset="0"/>
              </a:rPr>
              <a:t>Understanding</a:t>
            </a:r>
          </a:p>
          <a:p>
            <a:pPr marL="457200" indent="-457200">
              <a:buFont typeface="Arial" pitchFamily="34" charset="0"/>
              <a:buChar char="•"/>
            </a:pPr>
            <a:r>
              <a:rPr lang="en-AU" sz="1200" dirty="0">
                <a:latin typeface="Arial" pitchFamily="34" charset="0"/>
                <a:cs typeface="Arial" pitchFamily="34" charset="0"/>
              </a:rPr>
              <a:t>Restoration</a:t>
            </a:r>
          </a:p>
          <a:p>
            <a:pPr marL="457200" indent="-457200">
              <a:buFont typeface="Arial" pitchFamily="34" charset="0"/>
              <a:buChar char="•"/>
            </a:pPr>
            <a:r>
              <a:rPr lang="en-AU" sz="1200" dirty="0">
                <a:latin typeface="Arial" pitchFamily="34" charset="0"/>
                <a:cs typeface="Arial" pitchFamily="34" charset="0"/>
              </a:rPr>
              <a:t>Healing</a:t>
            </a:r>
          </a:p>
          <a:p>
            <a:pPr marL="457200" indent="-457200">
              <a:buFont typeface="Arial" pitchFamily="34" charset="0"/>
              <a:buChar char="•"/>
            </a:pPr>
            <a:r>
              <a:rPr lang="en-AU" sz="1200" dirty="0">
                <a:latin typeface="Arial" pitchFamily="34" charset="0"/>
                <a:cs typeface="Arial" pitchFamily="34" charset="0"/>
              </a:rPr>
              <a:t>Trust</a:t>
            </a:r>
          </a:p>
        </p:txBody>
      </p:sp>
      <p:sp>
        <p:nvSpPr>
          <p:cNvPr id="9" name="Title 1">
            <a:extLst>
              <a:ext uri="{FF2B5EF4-FFF2-40B4-BE49-F238E27FC236}">
                <a16:creationId xmlns:a16="http://schemas.microsoft.com/office/drawing/2014/main" id="{1695F4E1-1413-49D8-80A9-399BAFC8438B}"/>
              </a:ext>
            </a:extLst>
          </p:cNvPr>
          <p:cNvSpPr txBox="1">
            <a:spLocks/>
          </p:cNvSpPr>
          <p:nvPr/>
        </p:nvSpPr>
        <p:spPr>
          <a:xfrm>
            <a:off x="347870" y="3096040"/>
            <a:ext cx="7928208" cy="6321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600" b="1" dirty="0">
                <a:solidFill>
                  <a:srgbClr val="0070C0"/>
                </a:solidFill>
                <a:latin typeface="Arial" pitchFamily="34" charset="0"/>
                <a:cs typeface="Arial" pitchFamily="34" charset="0"/>
              </a:rPr>
              <a:t>But</a:t>
            </a:r>
            <a:r>
              <a:rPr lang="mr-IN" sz="3600" b="1" dirty="0">
                <a:solidFill>
                  <a:srgbClr val="0070C0"/>
                </a:solidFill>
                <a:latin typeface="Arial" pitchFamily="34" charset="0"/>
                <a:cs typeface="Arial" pitchFamily="34" charset="0"/>
              </a:rPr>
              <a:t>…</a:t>
            </a:r>
            <a:r>
              <a:rPr lang="en-GB" sz="3600" b="1" dirty="0">
                <a:solidFill>
                  <a:srgbClr val="0070C0"/>
                </a:solidFill>
                <a:latin typeface="Arial" pitchFamily="34" charset="0"/>
                <a:cs typeface="Arial" pitchFamily="34" charset="0"/>
              </a:rPr>
              <a:t>it’s counterproduct</a:t>
            </a:r>
            <a:r>
              <a:rPr lang="en-GB" sz="3600" b="1" dirty="0">
                <a:solidFill>
                  <a:srgbClr val="0066CC"/>
                </a:solidFill>
                <a:latin typeface="Arial" pitchFamily="34" charset="0"/>
                <a:cs typeface="Arial" pitchFamily="34" charset="0"/>
              </a:rPr>
              <a:t>ive</a:t>
            </a:r>
            <a:endParaRPr lang="en-US" sz="3600" b="1" dirty="0">
              <a:solidFill>
                <a:srgbClr val="0066CC"/>
              </a:solidFill>
              <a:latin typeface="Arial" pitchFamily="34" charset="0"/>
              <a:cs typeface="Arial" pitchFamily="34" charset="0"/>
            </a:endParaRPr>
          </a:p>
        </p:txBody>
      </p:sp>
      <p:sp>
        <p:nvSpPr>
          <p:cNvPr id="10" name="Subtitle 4">
            <a:extLst>
              <a:ext uri="{FF2B5EF4-FFF2-40B4-BE49-F238E27FC236}">
                <a16:creationId xmlns:a16="http://schemas.microsoft.com/office/drawing/2014/main" id="{9AE095B6-AB82-4B41-A79C-C02B788B05BB}"/>
              </a:ext>
            </a:extLst>
          </p:cNvPr>
          <p:cNvSpPr txBox="1">
            <a:spLocks/>
          </p:cNvSpPr>
          <p:nvPr/>
        </p:nvSpPr>
        <p:spPr>
          <a:xfrm>
            <a:off x="2808688" y="4652511"/>
            <a:ext cx="4393096" cy="135431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AU" sz="1400" dirty="0">
                <a:solidFill>
                  <a:schemeClr val="tx1"/>
                </a:solidFill>
                <a:latin typeface="Arial" pitchFamily="34" charset="0"/>
                <a:cs typeface="Arial" pitchFamily="34" charset="0"/>
              </a:rPr>
              <a:t>Who is hurt</a:t>
            </a:r>
          </a:p>
          <a:p>
            <a:pPr marL="457200" indent="-457200" algn="l">
              <a:buFont typeface="Arial" pitchFamily="34" charset="0"/>
              <a:buChar char="•"/>
            </a:pPr>
            <a:r>
              <a:rPr lang="en-AU" sz="1400" dirty="0">
                <a:solidFill>
                  <a:schemeClr val="tx1"/>
                </a:solidFill>
                <a:latin typeface="Arial" pitchFamily="34" charset="0"/>
                <a:cs typeface="Arial" pitchFamily="34" charset="0"/>
              </a:rPr>
              <a:t>What are their needs</a:t>
            </a:r>
          </a:p>
          <a:p>
            <a:pPr marL="457200" indent="-457200" algn="l">
              <a:buFont typeface="Arial" pitchFamily="34" charset="0"/>
              <a:buChar char="•"/>
            </a:pPr>
            <a:r>
              <a:rPr lang="en-AU" sz="1400" dirty="0">
                <a:solidFill>
                  <a:schemeClr val="tx1"/>
                </a:solidFill>
                <a:latin typeface="Arial" pitchFamily="34" charset="0"/>
                <a:cs typeface="Arial" pitchFamily="34" charset="0"/>
              </a:rPr>
              <a:t>Whose obligation is it to meet those</a:t>
            </a:r>
          </a:p>
          <a:p>
            <a:pPr marL="457200" indent="-457200" algn="l">
              <a:buFont typeface="Arial" pitchFamily="34" charset="0"/>
              <a:buChar char="•"/>
            </a:pPr>
            <a:r>
              <a:rPr lang="en-AU" sz="1400" dirty="0">
                <a:solidFill>
                  <a:schemeClr val="tx1"/>
                </a:solidFill>
                <a:latin typeface="Arial" pitchFamily="34" charset="0"/>
                <a:cs typeface="Arial" pitchFamily="34" charset="0"/>
              </a:rPr>
              <a:t>How do we involve the community</a:t>
            </a:r>
          </a:p>
        </p:txBody>
      </p:sp>
      <p:sp>
        <p:nvSpPr>
          <p:cNvPr id="13" name="Speech Bubble: Oval 12">
            <a:extLst>
              <a:ext uri="{FF2B5EF4-FFF2-40B4-BE49-F238E27FC236}">
                <a16:creationId xmlns:a16="http://schemas.microsoft.com/office/drawing/2014/main" id="{24436A48-4411-46F1-A355-A3C49BDBE0B7}"/>
              </a:ext>
            </a:extLst>
          </p:cNvPr>
          <p:cNvSpPr/>
          <p:nvPr/>
        </p:nvSpPr>
        <p:spPr>
          <a:xfrm>
            <a:off x="5327374" y="1305839"/>
            <a:ext cx="3433969" cy="154669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need learning – it helps move us to prevention and the patient safety space.</a:t>
            </a:r>
          </a:p>
        </p:txBody>
      </p:sp>
      <p:sp>
        <p:nvSpPr>
          <p:cNvPr id="14" name="Title 1">
            <a:extLst>
              <a:ext uri="{FF2B5EF4-FFF2-40B4-BE49-F238E27FC236}">
                <a16:creationId xmlns:a16="http://schemas.microsoft.com/office/drawing/2014/main" id="{5F2E2CB9-6D0A-4F09-BFA1-8CD5BFBBE7CC}"/>
              </a:ext>
            </a:extLst>
          </p:cNvPr>
          <p:cNvSpPr txBox="1">
            <a:spLocks/>
          </p:cNvSpPr>
          <p:nvPr/>
        </p:nvSpPr>
        <p:spPr>
          <a:xfrm>
            <a:off x="2808688" y="3868120"/>
            <a:ext cx="7858432" cy="6321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600" b="1" dirty="0">
                <a:solidFill>
                  <a:srgbClr val="0070C0"/>
                </a:solidFill>
                <a:latin typeface="Arial" pitchFamily="34" charset="0"/>
                <a:cs typeface="Arial" pitchFamily="34" charset="0"/>
              </a:rPr>
              <a:t>Be restorative…</a:t>
            </a:r>
            <a:endParaRPr lang="en-US" sz="3600" b="1" dirty="0">
              <a:solidFill>
                <a:srgbClr val="0070C0"/>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8E3AD146-1993-43A7-84AB-8902828C1546}"/>
              </a:ext>
            </a:extLst>
          </p:cNvPr>
          <p:cNvSpPr/>
          <p:nvPr/>
        </p:nvSpPr>
        <p:spPr>
          <a:xfrm>
            <a:off x="6544917" y="5413657"/>
            <a:ext cx="4572000" cy="1015663"/>
          </a:xfrm>
          <a:prstGeom prst="rect">
            <a:avLst/>
          </a:prstGeom>
        </p:spPr>
        <p:txBody>
          <a:bodyPr>
            <a:spAutoFit/>
          </a:bodyPr>
          <a:lstStyle/>
          <a:p>
            <a:pPr marL="457200" indent="-457200">
              <a:buFont typeface="Arial" panose="020B0604020202020204" pitchFamily="34" charset="0"/>
              <a:buChar char="•"/>
            </a:pPr>
            <a:r>
              <a:rPr lang="en-AU" sz="1200" dirty="0">
                <a:latin typeface="Arial" pitchFamily="34" charset="0"/>
                <a:cs typeface="Arial" pitchFamily="34" charset="0"/>
              </a:rPr>
              <a:t>Moral engagement</a:t>
            </a:r>
          </a:p>
          <a:p>
            <a:pPr marL="457200" indent="-457200">
              <a:buFont typeface="Arial" panose="020B0604020202020204" pitchFamily="34" charset="0"/>
              <a:buChar char="•"/>
            </a:pPr>
            <a:r>
              <a:rPr lang="en-AU" sz="1200" dirty="0">
                <a:latin typeface="Arial" pitchFamily="34" charset="0"/>
                <a:cs typeface="Arial" pitchFamily="34" charset="0"/>
              </a:rPr>
              <a:t>Emotional healing</a:t>
            </a:r>
          </a:p>
          <a:p>
            <a:pPr marL="457200" indent="-457200">
              <a:buFont typeface="Arial" panose="020B0604020202020204" pitchFamily="34" charset="0"/>
              <a:buChar char="•"/>
            </a:pPr>
            <a:r>
              <a:rPr lang="en-AU" sz="1200" dirty="0">
                <a:latin typeface="Arial" pitchFamily="34" charset="0"/>
                <a:cs typeface="Arial" pitchFamily="34" charset="0"/>
              </a:rPr>
              <a:t>Reintegration of practitioner</a:t>
            </a:r>
          </a:p>
          <a:p>
            <a:pPr marL="457200" indent="-457200">
              <a:buFont typeface="Arial" panose="020B0604020202020204" pitchFamily="34" charset="0"/>
              <a:buChar char="•"/>
            </a:pPr>
            <a:r>
              <a:rPr lang="en-AU" sz="1200" dirty="0">
                <a:latin typeface="Arial" pitchFamily="34" charset="0"/>
                <a:cs typeface="Arial" pitchFamily="34" charset="0"/>
              </a:rPr>
              <a:t>Organisational learning</a:t>
            </a:r>
          </a:p>
          <a:p>
            <a:pPr marL="457200" indent="-457200">
              <a:buFont typeface="Arial" panose="020B0604020202020204" pitchFamily="34" charset="0"/>
              <a:buChar char="•"/>
            </a:pPr>
            <a:r>
              <a:rPr lang="en-AU" sz="1200" dirty="0">
                <a:latin typeface="Arial" pitchFamily="34" charset="0"/>
                <a:cs typeface="Arial" pitchFamily="34" charset="0"/>
              </a:rPr>
              <a:t>Prevention </a:t>
            </a:r>
          </a:p>
        </p:txBody>
      </p:sp>
      <p:sp>
        <p:nvSpPr>
          <p:cNvPr id="16" name="Title 1">
            <a:extLst>
              <a:ext uri="{FF2B5EF4-FFF2-40B4-BE49-F238E27FC236}">
                <a16:creationId xmlns:a16="http://schemas.microsoft.com/office/drawing/2014/main" id="{2DF009CD-9B10-4EB7-ABD9-5AE94A09BFC1}"/>
              </a:ext>
            </a:extLst>
          </p:cNvPr>
          <p:cNvSpPr txBox="1">
            <a:spLocks/>
          </p:cNvSpPr>
          <p:nvPr/>
        </p:nvSpPr>
        <p:spPr>
          <a:xfrm>
            <a:off x="742364" y="865891"/>
            <a:ext cx="7934095" cy="6321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600" b="1">
                <a:solidFill>
                  <a:srgbClr val="0070C0"/>
                </a:solidFill>
                <a:latin typeface="Arial" pitchFamily="34" charset="0"/>
                <a:cs typeface="Arial" pitchFamily="34" charset="0"/>
              </a:rPr>
              <a:t>Goals of restoration</a:t>
            </a:r>
            <a:endParaRPr lang="en-US" sz="36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99123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364" y="865891"/>
            <a:ext cx="7934095" cy="632155"/>
          </a:xfrm>
        </p:spPr>
        <p:txBody>
          <a:bodyPr>
            <a:noAutofit/>
          </a:bodyPr>
          <a:lstStyle/>
          <a:p>
            <a:pPr algn="l"/>
            <a:r>
              <a:rPr lang="en-AU" sz="3600" b="1" dirty="0">
                <a:solidFill>
                  <a:srgbClr val="0070C0"/>
                </a:solidFill>
                <a:latin typeface="Arial" pitchFamily="34" charset="0"/>
                <a:cs typeface="Arial" pitchFamily="34" charset="0"/>
              </a:rPr>
              <a:t>Goals of restoration</a:t>
            </a:r>
            <a:endParaRPr lang="en-US" sz="3600" b="1" dirty="0">
              <a:solidFill>
                <a:srgbClr val="0070C0"/>
              </a:solidFill>
              <a:latin typeface="Arial" pitchFamily="34" charset="0"/>
              <a:cs typeface="Arial" pitchFamily="34" charset="0"/>
            </a:endParaRPr>
          </a:p>
        </p:txBody>
      </p:sp>
      <p:sp>
        <p:nvSpPr>
          <p:cNvPr id="11" name="Subtitle 4"/>
          <p:cNvSpPr>
            <a:spLocks noGrp="1"/>
          </p:cNvSpPr>
          <p:nvPr>
            <p:ph type="subTitle" idx="1"/>
          </p:nvPr>
        </p:nvSpPr>
        <p:spPr>
          <a:xfrm>
            <a:off x="685800" y="1826205"/>
            <a:ext cx="7887860" cy="3027007"/>
          </a:xfrm>
        </p:spPr>
        <p:txBody>
          <a:bodyPr>
            <a:normAutofit/>
          </a:bodyPr>
          <a:lstStyle/>
          <a:p>
            <a:pPr marL="457200" indent="-457200" algn="l">
              <a:buFont typeface="Arial" panose="020B0604020202020204" pitchFamily="34" charset="0"/>
              <a:buChar char="•"/>
            </a:pPr>
            <a:r>
              <a:rPr lang="en-AU" dirty="0">
                <a:solidFill>
                  <a:schemeClr val="tx1"/>
                </a:solidFill>
                <a:latin typeface="Arial" pitchFamily="34" charset="0"/>
                <a:cs typeface="Arial" pitchFamily="34" charset="0"/>
              </a:rPr>
              <a:t>Moral engagement</a:t>
            </a:r>
          </a:p>
          <a:p>
            <a:pPr marL="457200" indent="-457200" algn="l">
              <a:buFont typeface="Arial" panose="020B0604020202020204" pitchFamily="34" charset="0"/>
              <a:buChar char="•"/>
            </a:pPr>
            <a:r>
              <a:rPr lang="en-AU" dirty="0">
                <a:solidFill>
                  <a:schemeClr val="tx1"/>
                </a:solidFill>
                <a:latin typeface="Arial" pitchFamily="34" charset="0"/>
                <a:cs typeface="Arial" pitchFamily="34" charset="0"/>
              </a:rPr>
              <a:t>Emotional healing</a:t>
            </a:r>
          </a:p>
          <a:p>
            <a:pPr marL="457200" indent="-457200" algn="l">
              <a:buFont typeface="Arial" panose="020B0604020202020204" pitchFamily="34" charset="0"/>
              <a:buChar char="•"/>
            </a:pPr>
            <a:r>
              <a:rPr lang="en-AU" dirty="0">
                <a:solidFill>
                  <a:schemeClr val="tx1"/>
                </a:solidFill>
                <a:latin typeface="Arial" pitchFamily="34" charset="0"/>
                <a:cs typeface="Arial" pitchFamily="34" charset="0"/>
              </a:rPr>
              <a:t>Reintegration of practitioner</a:t>
            </a:r>
          </a:p>
          <a:p>
            <a:pPr marL="457200" indent="-457200" algn="l">
              <a:buFont typeface="Arial" panose="020B0604020202020204" pitchFamily="34" charset="0"/>
              <a:buChar char="•"/>
            </a:pPr>
            <a:r>
              <a:rPr lang="en-AU" dirty="0">
                <a:solidFill>
                  <a:schemeClr val="tx1"/>
                </a:solidFill>
                <a:latin typeface="Arial" pitchFamily="34" charset="0"/>
                <a:cs typeface="Arial" pitchFamily="34" charset="0"/>
              </a:rPr>
              <a:t>Organisational learning</a:t>
            </a:r>
          </a:p>
          <a:p>
            <a:pPr marL="457200" indent="-457200" algn="l">
              <a:buFont typeface="Arial" panose="020B0604020202020204" pitchFamily="34" charset="0"/>
              <a:buChar char="•"/>
            </a:pPr>
            <a:r>
              <a:rPr lang="en-AU" dirty="0">
                <a:solidFill>
                  <a:schemeClr val="tx1"/>
                </a:solidFill>
                <a:latin typeface="Arial" pitchFamily="34" charset="0"/>
                <a:cs typeface="Arial" pitchFamily="34" charset="0"/>
              </a:rPr>
              <a:t>Prevention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7363" y="44626"/>
            <a:ext cx="1591008" cy="864094"/>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1316094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3172" y="1758950"/>
            <a:ext cx="4092943" cy="46164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marR="0" lvl="0" indent="-233363" algn="l" defTabSz="457200" rtl="0" eaLnBrk="1" fontAlgn="auto" latinLnBrk="0" hangingPunct="1">
              <a:lnSpc>
                <a:spcPct val="100000"/>
              </a:lnSpc>
              <a:spcBef>
                <a:spcPts val="3538"/>
              </a:spcBef>
              <a:spcAft>
                <a:spcPts val="0"/>
              </a:spcAft>
              <a:buClrTx/>
              <a:buSzTx/>
              <a:buFontTx/>
              <a:buChar char="•"/>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1"/>
          <p:cNvSpPr>
            <a:spLocks noGrp="1" noChangeArrowheads="1"/>
          </p:cNvSpPr>
          <p:nvPr>
            <p:ph type="title"/>
          </p:nvPr>
        </p:nvSpPr>
        <p:spPr>
          <a:xfrm>
            <a:off x="268171" y="334968"/>
            <a:ext cx="6608085" cy="555048"/>
          </a:xfrm>
          <a:noFill/>
        </p:spPr>
        <p:txBody>
          <a:bodyPr anchor="t">
            <a:noAutofit/>
          </a:bodyPr>
          <a:lstStyle/>
          <a:p>
            <a:pPr algn="l" defTabSz="430322">
              <a:defRPr/>
            </a:pPr>
            <a:r>
              <a:rPr lang="en-US" sz="3600" b="1" dirty="0">
                <a:solidFill>
                  <a:srgbClr val="0070C0"/>
                </a:solidFill>
                <a:cs typeface="Arial" pitchFamily="34" charset="0"/>
              </a:rPr>
              <a:t>NHS Context </a:t>
            </a:r>
            <a:br>
              <a:rPr lang="en-US" sz="3600" b="1" dirty="0">
                <a:solidFill>
                  <a:srgbClr val="0070C0"/>
                </a:solidFill>
                <a:cs typeface="Arial" pitchFamily="34" charset="0"/>
              </a:rPr>
            </a:br>
            <a:r>
              <a:rPr lang="en-US" sz="3600" b="1" dirty="0">
                <a:solidFill>
                  <a:srgbClr val="0070C0"/>
                </a:solidFill>
                <a:cs typeface="Arial" pitchFamily="34" charset="0"/>
              </a:rPr>
              <a:t>- Patient Safety Strategy &amp;</a:t>
            </a:r>
            <a:br>
              <a:rPr lang="en-US" sz="3600" b="1" dirty="0">
                <a:solidFill>
                  <a:srgbClr val="0070C0"/>
                </a:solidFill>
                <a:cs typeface="Arial" pitchFamily="34" charset="0"/>
              </a:rPr>
            </a:br>
            <a:r>
              <a:rPr lang="en-US" sz="3600" b="1" dirty="0" err="1">
                <a:solidFill>
                  <a:srgbClr val="0070C0"/>
                </a:solidFill>
                <a:cs typeface="Arial" pitchFamily="34" charset="0"/>
              </a:rPr>
              <a:t>Int</a:t>
            </a:r>
            <a:r>
              <a:rPr lang="en-GB" sz="3600" b="1" dirty="0" err="1">
                <a:solidFill>
                  <a:srgbClr val="0070C0"/>
                </a:solidFill>
                <a:cs typeface="Arial" pitchFamily="34" charset="0"/>
              </a:rPr>
              <a:t>erim</a:t>
            </a:r>
            <a:r>
              <a:rPr lang="en-GB" sz="3600" b="1" dirty="0">
                <a:solidFill>
                  <a:srgbClr val="0070C0"/>
                </a:solidFill>
                <a:cs typeface="Arial" pitchFamily="34" charset="0"/>
              </a:rPr>
              <a:t> NHS People Plan</a:t>
            </a:r>
            <a:br>
              <a:rPr lang="en-US" sz="3600" b="1" dirty="0">
                <a:solidFill>
                  <a:srgbClr val="0070C0"/>
                </a:solidFill>
                <a:cs typeface="Arial" pitchFamily="34" charset="0"/>
              </a:rPr>
            </a:br>
            <a:endParaRPr lang="en-US" sz="3600" b="1" dirty="0">
              <a:solidFill>
                <a:srgbClr val="0070C0"/>
              </a:solidFill>
              <a:cs typeface="Arial"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8579" y="131768"/>
            <a:ext cx="1620659" cy="880198"/>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039" y="1988840"/>
            <a:ext cx="3920929" cy="2946395"/>
          </a:xfrm>
          <a:prstGeom prst="rect">
            <a:avLst/>
          </a:prstGeom>
          <a:ln w="3175">
            <a:solidFill>
              <a:schemeClr val="tx1"/>
            </a:solidFill>
          </a:ln>
        </p:spPr>
      </p:pic>
      <p:sp>
        <p:nvSpPr>
          <p:cNvPr id="9" name="Rectangle 2"/>
          <p:cNvSpPr txBox="1">
            <a:spLocks noChangeArrowheads="1"/>
          </p:cNvSpPr>
          <p:nvPr/>
        </p:nvSpPr>
        <p:spPr>
          <a:xfrm>
            <a:off x="363039" y="4935235"/>
            <a:ext cx="4066774" cy="14893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marR="0" lvl="0" indent="-233363"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Continuous improve patient safety</a:t>
            </a:r>
          </a:p>
          <a:p>
            <a:pPr marL="233363" marR="0" lvl="0" indent="-233363" algn="l" defTabSz="457200" rtl="0" eaLnBrk="1" fontAlgn="auto" latinLnBrk="0" hangingPunct="1">
              <a:lnSpc>
                <a:spcPct val="100000"/>
              </a:lnSpc>
              <a:spcBef>
                <a:spcPts val="180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Create a patient safety culture </a:t>
            </a:r>
          </a:p>
          <a:p>
            <a:pPr marL="233363" marR="0" lvl="0" indent="-233363" algn="l" defTabSz="457200" rtl="0" eaLnBrk="1" fontAlgn="auto" latinLnBrk="0" hangingPunct="1">
              <a:lnSpc>
                <a:spcPct val="100000"/>
              </a:lnSpc>
              <a:spcBef>
                <a:spcPts val="180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Safety systems and processes </a:t>
            </a:r>
          </a:p>
          <a:p>
            <a:pPr marL="0" marR="0" lvl="0" indent="0" algn="l" defTabSz="457200" rtl="0" eaLnBrk="1" fontAlgn="auto" latinLnBrk="0" hangingPunct="1">
              <a:lnSpc>
                <a:spcPct val="100000"/>
              </a:lnSpc>
              <a:spcBef>
                <a:spcPts val="3538"/>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 </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0072" y="1988840"/>
            <a:ext cx="3474078" cy="415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781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fontScale="90000"/>
          </a:bodyPr>
          <a:lstStyle/>
          <a:p>
            <a:r>
              <a:rPr lang="en-GB" b="1" dirty="0">
                <a:solidFill>
                  <a:srgbClr val="0070C0"/>
                </a:solidFill>
              </a:rPr>
              <a:t>One NHS Reality  </a:t>
            </a:r>
            <a:br>
              <a:rPr lang="en-GB" b="1" dirty="0">
                <a:solidFill>
                  <a:srgbClr val="0070C0"/>
                </a:solidFill>
              </a:rPr>
            </a:br>
            <a:r>
              <a:rPr lang="en-GB" b="1" dirty="0">
                <a:solidFill>
                  <a:srgbClr val="0070C0"/>
                </a:solidFill>
              </a:rPr>
              <a:t>Amin Abdullah</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9431" y="1598976"/>
            <a:ext cx="2961638" cy="261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0092" y="76346"/>
            <a:ext cx="1620659" cy="880198"/>
          </a:xfrm>
          <a:prstGeom prst="rect">
            <a:avLst/>
          </a:prstGeom>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767" y="1554719"/>
            <a:ext cx="3043050" cy="228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a:xfrm>
            <a:off x="3106029" y="6571768"/>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itle 1"/>
          <p:cNvSpPr txBox="1">
            <a:spLocks/>
          </p:cNvSpPr>
          <p:nvPr/>
        </p:nvSpPr>
        <p:spPr>
          <a:xfrm>
            <a:off x="836787" y="4503389"/>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Calibri"/>
                <a:ea typeface="+mj-ea"/>
                <a:cs typeface="+mj-cs"/>
              </a:rPr>
              <a:t>What is your Reality? </a:t>
            </a:r>
          </a:p>
        </p:txBody>
      </p:sp>
      <p:sp>
        <p:nvSpPr>
          <p:cNvPr id="4" name="Speech Bubble: Oval 3">
            <a:extLst>
              <a:ext uri="{FF2B5EF4-FFF2-40B4-BE49-F238E27FC236}">
                <a16:creationId xmlns:a16="http://schemas.microsoft.com/office/drawing/2014/main" id="{400C4D5A-A4FB-4D1B-9C05-0437D9EF1B1D}"/>
              </a:ext>
            </a:extLst>
          </p:cNvPr>
          <p:cNvSpPr/>
          <p:nvPr/>
        </p:nvSpPr>
        <p:spPr>
          <a:xfrm>
            <a:off x="531224" y="3771899"/>
            <a:ext cx="2727655" cy="1074011"/>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We should not let our people processes harm our people…</a:t>
            </a:r>
          </a:p>
        </p:txBody>
      </p:sp>
      <p:sp>
        <p:nvSpPr>
          <p:cNvPr id="10" name="Speech Bubble: Oval 9">
            <a:extLst>
              <a:ext uri="{FF2B5EF4-FFF2-40B4-BE49-F238E27FC236}">
                <a16:creationId xmlns:a16="http://schemas.microsoft.com/office/drawing/2014/main" id="{081CB597-ECCE-4E80-82CC-A001AB4E01CD}"/>
              </a:ext>
            </a:extLst>
          </p:cNvPr>
          <p:cNvSpPr/>
          <p:nvPr/>
        </p:nvSpPr>
        <p:spPr>
          <a:xfrm>
            <a:off x="3161592" y="3338888"/>
            <a:ext cx="2604977" cy="11430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Are we compassionate and do we support healing or do we move to investigation?</a:t>
            </a:r>
          </a:p>
        </p:txBody>
      </p:sp>
      <p:sp>
        <p:nvSpPr>
          <p:cNvPr id="11" name="TextBox 10">
            <a:extLst>
              <a:ext uri="{FF2B5EF4-FFF2-40B4-BE49-F238E27FC236}">
                <a16:creationId xmlns:a16="http://schemas.microsoft.com/office/drawing/2014/main" id="{60639146-C7F2-440B-A203-8C593D13B80D}"/>
              </a:ext>
            </a:extLst>
          </p:cNvPr>
          <p:cNvSpPr txBox="1"/>
          <p:nvPr/>
        </p:nvSpPr>
        <p:spPr>
          <a:xfrm>
            <a:off x="797442" y="5571460"/>
            <a:ext cx="7788349" cy="923330"/>
          </a:xfrm>
          <a:prstGeom prst="rect">
            <a:avLst/>
          </a:prstGeom>
          <a:noFill/>
        </p:spPr>
        <p:txBody>
          <a:bodyPr wrap="square" rtlCol="0">
            <a:spAutoFit/>
          </a:bodyPr>
          <a:lstStyle/>
          <a:p>
            <a:r>
              <a:rPr lang="en-GB" i="1" dirty="0">
                <a:solidFill>
                  <a:srgbClr val="0064C8"/>
                </a:solidFill>
              </a:rPr>
              <a:t>In asking the room to consider where their organisation was in relation to compassionate culture (10 excellent, 1 extremely poor) – the room indicated that most felt their organisations would rank between 4 and 6 with this simple scale.</a:t>
            </a:r>
          </a:p>
        </p:txBody>
      </p:sp>
    </p:spTree>
    <p:extLst>
      <p:ext uri="{BB962C8B-B14F-4D97-AF65-F5344CB8AC3E}">
        <p14:creationId xmlns:p14="http://schemas.microsoft.com/office/powerpoint/2010/main" val="247157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52046525"/>
              </p:ext>
            </p:extLst>
          </p:nvPr>
        </p:nvGraphicFramePr>
        <p:xfrm>
          <a:off x="165413" y="283138"/>
          <a:ext cx="8728113" cy="6119277"/>
        </p:xfrm>
        <a:graphic>
          <a:graphicData uri="http://schemas.openxmlformats.org/drawingml/2006/table">
            <a:tbl>
              <a:tblPr firstRow="1" firstCol="1" bandRow="1">
                <a:tableStyleId>{5C22544A-7EE6-4342-B048-85BDC9FD1C3A}</a:tableStyleId>
              </a:tblPr>
              <a:tblGrid>
                <a:gridCol w="1276260">
                  <a:extLst>
                    <a:ext uri="{9D8B030D-6E8A-4147-A177-3AD203B41FA5}">
                      <a16:colId xmlns:a16="http://schemas.microsoft.com/office/drawing/2014/main" val="20000"/>
                    </a:ext>
                  </a:extLst>
                </a:gridCol>
                <a:gridCol w="7451853">
                  <a:extLst>
                    <a:ext uri="{9D8B030D-6E8A-4147-A177-3AD203B41FA5}">
                      <a16:colId xmlns:a16="http://schemas.microsoft.com/office/drawing/2014/main" val="20001"/>
                    </a:ext>
                  </a:extLst>
                </a:gridCol>
              </a:tblGrid>
              <a:tr h="416842">
                <a:tc>
                  <a:txBody>
                    <a:bodyPr/>
                    <a:lstStyle/>
                    <a:p>
                      <a:pPr>
                        <a:lnSpc>
                          <a:spcPct val="80000"/>
                        </a:lnSpc>
                        <a:spcAft>
                          <a:spcPts val="0"/>
                        </a:spcAft>
                      </a:pPr>
                      <a:r>
                        <a:rPr lang="en-GB" sz="1400" dirty="0">
                          <a:effectLst/>
                        </a:rPr>
                        <a:t>Time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dirty="0">
                          <a:effectLst/>
                        </a:rPr>
                        <a:t>Our agenda for the day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extLst>
                  <a:ext uri="{0D108BD9-81ED-4DB2-BD59-A6C34878D82A}">
                    <a16:rowId xmlns:a16="http://schemas.microsoft.com/office/drawing/2014/main" val="10000"/>
                  </a:ext>
                </a:extLst>
              </a:tr>
              <a:tr h="501489">
                <a:tc>
                  <a:txBody>
                    <a:bodyPr/>
                    <a:lstStyle/>
                    <a:p>
                      <a:pPr>
                        <a:lnSpc>
                          <a:spcPct val="80000"/>
                        </a:lnSpc>
                        <a:spcAft>
                          <a:spcPts val="0"/>
                        </a:spcAft>
                      </a:pPr>
                      <a:r>
                        <a:rPr lang="en-GB" sz="1400" dirty="0">
                          <a:effectLst/>
                        </a:rPr>
                        <a:t>10.00 – 10.15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Welcome and introduction to the day</a:t>
                      </a:r>
                      <a:endParaRPr lang="en-GB" sz="1200" b="1" dirty="0">
                        <a:effectLst/>
                      </a:endParaRPr>
                    </a:p>
                    <a:p>
                      <a:pPr marL="0" marR="0" lvl="0" indent="0" algn="l" defTabSz="685800" rtl="0" eaLnBrk="1" fontAlgn="auto" latinLnBrk="0" hangingPunct="1">
                        <a:lnSpc>
                          <a:spcPct val="80000"/>
                        </a:lnSpc>
                        <a:spcBef>
                          <a:spcPts val="0"/>
                        </a:spcBef>
                        <a:spcAft>
                          <a:spcPts val="0"/>
                        </a:spcAft>
                        <a:buClrTx/>
                        <a:buSzTx/>
                        <a:buFontTx/>
                        <a:buNone/>
                        <a:tabLst/>
                        <a:defRPr/>
                      </a:pPr>
                      <a:r>
                        <a:rPr lang="en-GB" sz="1400" dirty="0">
                          <a:effectLst/>
                        </a:rPr>
                        <a:t>Kathryn Perera and Claus Madsen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extLst>
                  <a:ext uri="{0D108BD9-81ED-4DB2-BD59-A6C34878D82A}">
                    <a16:rowId xmlns:a16="http://schemas.microsoft.com/office/drawing/2014/main" val="10002"/>
                  </a:ext>
                </a:extLst>
              </a:tr>
              <a:tr h="501489">
                <a:tc>
                  <a:txBody>
                    <a:bodyPr/>
                    <a:lstStyle/>
                    <a:p>
                      <a:pPr>
                        <a:lnSpc>
                          <a:spcPct val="80000"/>
                        </a:lnSpc>
                        <a:spcAft>
                          <a:spcPts val="0"/>
                        </a:spcAft>
                      </a:pPr>
                      <a:r>
                        <a:rPr lang="en-GB" sz="1400" dirty="0">
                          <a:effectLst/>
                        </a:rPr>
                        <a:t>10.15-10.45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North East Ambulance Service NHS Foundation Trust </a:t>
                      </a:r>
                    </a:p>
                    <a:p>
                      <a:pPr>
                        <a:lnSpc>
                          <a:spcPct val="80000"/>
                        </a:lnSpc>
                        <a:spcAft>
                          <a:spcPts val="0"/>
                        </a:spcAft>
                      </a:pPr>
                      <a:r>
                        <a:rPr lang="en-GB" sz="1400" b="0" dirty="0">
                          <a:effectLst/>
                        </a:rPr>
                        <a:t>Gemma Knight and Helen Ray</a:t>
                      </a:r>
                    </a:p>
                    <a:p>
                      <a:pPr>
                        <a:lnSpc>
                          <a:spcPct val="80000"/>
                        </a:lnSpc>
                        <a:spcAft>
                          <a:spcPts val="0"/>
                        </a:spcAft>
                      </a:pPr>
                      <a:endParaRPr lang="en-GB" sz="1400" b="0" dirty="0">
                        <a:effectLst/>
                      </a:endParaRPr>
                    </a:p>
                  </a:txBody>
                  <a:tcPr marL="43600" marR="43600" marT="0" marB="0" anchor="ctr"/>
                </a:tc>
                <a:extLst>
                  <a:ext uri="{0D108BD9-81ED-4DB2-BD59-A6C34878D82A}">
                    <a16:rowId xmlns:a16="http://schemas.microsoft.com/office/drawing/2014/main" val="10004"/>
                  </a:ext>
                </a:extLst>
              </a:tr>
              <a:tr h="346705">
                <a:tc>
                  <a:txBody>
                    <a:bodyPr/>
                    <a:lstStyle/>
                    <a:p>
                      <a:pPr>
                        <a:lnSpc>
                          <a:spcPct val="80000"/>
                        </a:lnSpc>
                        <a:spcAft>
                          <a:spcPts val="0"/>
                        </a:spcAft>
                      </a:pPr>
                      <a:r>
                        <a:rPr lang="en-GB" sz="1400" dirty="0">
                          <a:effectLst/>
                        </a:rPr>
                        <a:t>10.45-11.35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Mersey Care NHS Foundation Trust</a:t>
                      </a:r>
                    </a:p>
                    <a:p>
                      <a:pPr>
                        <a:lnSpc>
                          <a:spcPct val="80000"/>
                        </a:lnSpc>
                        <a:spcAft>
                          <a:spcPts val="0"/>
                        </a:spcAft>
                      </a:pPr>
                      <a:r>
                        <a:rPr lang="en-GB" sz="1400" b="0" dirty="0">
                          <a:effectLst/>
                        </a:rPr>
                        <a:t>Amanda Oates</a:t>
                      </a:r>
                    </a:p>
                    <a:p>
                      <a:pPr>
                        <a:lnSpc>
                          <a:spcPct val="80000"/>
                        </a:lnSpc>
                        <a:spcAft>
                          <a:spcPts val="0"/>
                        </a:spcAft>
                      </a:pPr>
                      <a:endParaRPr lang="en-GB" sz="1400" b="0" dirty="0">
                        <a:effectLst/>
                      </a:endParaRPr>
                    </a:p>
                  </a:txBody>
                  <a:tcPr marL="43600" marR="43600" marT="0" marB="0" anchor="ctr"/>
                </a:tc>
                <a:extLst>
                  <a:ext uri="{0D108BD9-81ED-4DB2-BD59-A6C34878D82A}">
                    <a16:rowId xmlns:a16="http://schemas.microsoft.com/office/drawing/2014/main" val="10005"/>
                  </a:ext>
                </a:extLst>
              </a:tr>
              <a:tr h="501489">
                <a:tc>
                  <a:txBody>
                    <a:bodyPr/>
                    <a:lstStyle/>
                    <a:p>
                      <a:pPr>
                        <a:lnSpc>
                          <a:spcPct val="80000"/>
                        </a:lnSpc>
                        <a:spcAft>
                          <a:spcPts val="0"/>
                        </a:spcAft>
                      </a:pPr>
                      <a:r>
                        <a:rPr lang="en-GB" sz="1400" dirty="0">
                          <a:effectLst/>
                        </a:rPr>
                        <a:t>11.35-11.50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solidFill>
                      <a:schemeClr val="accent6">
                        <a:lumMod val="40000"/>
                        <a:lumOff val="60000"/>
                      </a:schemeClr>
                    </a:solidFill>
                  </a:tcPr>
                </a:tc>
                <a:tc>
                  <a:txBody>
                    <a:bodyPr/>
                    <a:lstStyle/>
                    <a:p>
                      <a:pPr>
                        <a:lnSpc>
                          <a:spcPct val="80000"/>
                        </a:lnSpc>
                        <a:spcAft>
                          <a:spcPts val="0"/>
                        </a:spcAft>
                      </a:pPr>
                      <a:r>
                        <a:rPr lang="en-GB" sz="1400" b="1" dirty="0">
                          <a:effectLst/>
                        </a:rPr>
                        <a:t>Refreshments</a:t>
                      </a:r>
                      <a:endParaRPr lang="en-GB" sz="1350" kern="1200" dirty="0">
                        <a:solidFill>
                          <a:schemeClr val="dk1"/>
                        </a:solidFill>
                        <a:effectLst/>
                        <a:latin typeface="+mn-lt"/>
                        <a:ea typeface="+mn-ea"/>
                        <a:cs typeface="+mn-cs"/>
                      </a:endParaRPr>
                    </a:p>
                    <a:p>
                      <a:pPr>
                        <a:lnSpc>
                          <a:spcPct val="80000"/>
                        </a:lnSpc>
                        <a:spcAft>
                          <a:spcPts val="0"/>
                        </a:spcAft>
                      </a:pPr>
                      <a:endParaRPr lang="en-GB" sz="1200" b="1" dirty="0">
                        <a:effectLst/>
                      </a:endParaRPr>
                    </a:p>
                  </a:txBody>
                  <a:tcPr marL="43600" marR="43600" marT="0" marB="0" anchor="ctr">
                    <a:solidFill>
                      <a:schemeClr val="accent6">
                        <a:lumMod val="40000"/>
                        <a:lumOff val="60000"/>
                      </a:schemeClr>
                    </a:solidFill>
                  </a:tcPr>
                </a:tc>
                <a:extLst>
                  <a:ext uri="{0D108BD9-81ED-4DB2-BD59-A6C34878D82A}">
                    <a16:rowId xmlns:a16="http://schemas.microsoft.com/office/drawing/2014/main" val="10006"/>
                  </a:ext>
                </a:extLst>
              </a:tr>
              <a:tr h="501489">
                <a:tc>
                  <a:txBody>
                    <a:bodyPr/>
                    <a:lstStyle/>
                    <a:p>
                      <a:pPr>
                        <a:lnSpc>
                          <a:spcPct val="80000"/>
                        </a:lnSpc>
                        <a:spcAft>
                          <a:spcPts val="0"/>
                        </a:spcAft>
                      </a:pPr>
                      <a:r>
                        <a:rPr lang="en-GB" sz="1400" dirty="0">
                          <a:effectLst/>
                        </a:rPr>
                        <a:t>11.50-12.30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Hull University Teaching Hospitals, NHS Trust</a:t>
                      </a:r>
                    </a:p>
                    <a:p>
                      <a:pPr>
                        <a:lnSpc>
                          <a:spcPct val="80000"/>
                        </a:lnSpc>
                        <a:spcAft>
                          <a:spcPts val="0"/>
                        </a:spcAft>
                      </a:pPr>
                      <a:r>
                        <a:rPr lang="en-GB" sz="1400" b="0" dirty="0">
                          <a:effectLst/>
                        </a:rPr>
                        <a:t>Simon </a:t>
                      </a:r>
                      <a:r>
                        <a:rPr lang="en-GB" sz="1400" b="0" dirty="0" err="1">
                          <a:effectLst/>
                        </a:rPr>
                        <a:t>Nearney</a:t>
                      </a:r>
                      <a:r>
                        <a:rPr lang="en-GB" sz="1400" b="0" dirty="0">
                          <a:effectLst/>
                        </a:rPr>
                        <a:t> and Miles Howell</a:t>
                      </a:r>
                    </a:p>
                    <a:p>
                      <a:pPr>
                        <a:lnSpc>
                          <a:spcPct val="80000"/>
                        </a:lnSpc>
                        <a:spcAft>
                          <a:spcPts val="0"/>
                        </a:spcAft>
                      </a:pPr>
                      <a:endParaRPr lang="en-GB" sz="1400" b="0" dirty="0">
                        <a:effectLst/>
                      </a:endParaRPr>
                    </a:p>
                  </a:txBody>
                  <a:tcPr marL="43600" marR="43600" marT="0" marB="0" anchor="ctr"/>
                </a:tc>
                <a:extLst>
                  <a:ext uri="{0D108BD9-81ED-4DB2-BD59-A6C34878D82A}">
                    <a16:rowId xmlns:a16="http://schemas.microsoft.com/office/drawing/2014/main" val="10007"/>
                  </a:ext>
                </a:extLst>
              </a:tr>
              <a:tr h="252485">
                <a:tc>
                  <a:txBody>
                    <a:bodyPr/>
                    <a:lstStyle/>
                    <a:p>
                      <a:pPr>
                        <a:lnSpc>
                          <a:spcPct val="80000"/>
                        </a:lnSpc>
                        <a:spcAft>
                          <a:spcPts val="0"/>
                        </a:spcAft>
                      </a:pPr>
                      <a:r>
                        <a:rPr lang="en-GB" sz="1400" dirty="0">
                          <a:effectLst/>
                        </a:rPr>
                        <a:t>12.30-12.45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Planning our ‘Unconference’</a:t>
                      </a:r>
                      <a:endParaRPr lang="en-GB" sz="1400" b="0" dirty="0">
                        <a:effectLst/>
                      </a:endParaRPr>
                    </a:p>
                    <a:p>
                      <a:pPr>
                        <a:lnSpc>
                          <a:spcPct val="80000"/>
                        </a:lnSpc>
                        <a:spcAft>
                          <a:spcPts val="0"/>
                        </a:spcAft>
                      </a:pPr>
                      <a:endParaRPr lang="en-GB" sz="1400" b="0" dirty="0">
                        <a:effectLst/>
                      </a:endParaRPr>
                    </a:p>
                  </a:txBody>
                  <a:tcPr marL="43600" marR="43600" marT="0" marB="0" anchor="ctr"/>
                </a:tc>
                <a:extLst>
                  <a:ext uri="{0D108BD9-81ED-4DB2-BD59-A6C34878D82A}">
                    <a16:rowId xmlns:a16="http://schemas.microsoft.com/office/drawing/2014/main" val="10008"/>
                  </a:ext>
                </a:extLst>
              </a:tr>
              <a:tr h="252485">
                <a:tc>
                  <a:txBody>
                    <a:bodyPr/>
                    <a:lstStyle/>
                    <a:p>
                      <a:pPr>
                        <a:lnSpc>
                          <a:spcPct val="80000"/>
                        </a:lnSpc>
                        <a:spcAft>
                          <a:spcPts val="0"/>
                        </a:spcAft>
                      </a:pPr>
                      <a:r>
                        <a:rPr lang="en-GB" sz="1400" dirty="0">
                          <a:effectLst/>
                        </a:rPr>
                        <a:t>12.45-14.00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solidFill>
                      <a:schemeClr val="accent6">
                        <a:lumMod val="40000"/>
                        <a:lumOff val="60000"/>
                      </a:schemeClr>
                    </a:solidFill>
                  </a:tcPr>
                </a:tc>
                <a:tc>
                  <a:txBody>
                    <a:bodyPr/>
                    <a:lstStyle/>
                    <a:p>
                      <a:pPr>
                        <a:lnSpc>
                          <a:spcPct val="80000"/>
                        </a:lnSpc>
                        <a:spcAft>
                          <a:spcPts val="0"/>
                        </a:spcAft>
                      </a:pPr>
                      <a:r>
                        <a:rPr lang="en-GB" sz="1400" b="1" dirty="0">
                          <a:effectLst/>
                        </a:rPr>
                        <a:t>Lunch provided</a:t>
                      </a:r>
                    </a:p>
                    <a:p>
                      <a:pPr>
                        <a:lnSpc>
                          <a:spcPct val="80000"/>
                        </a:lnSpc>
                        <a:spcAft>
                          <a:spcPts val="0"/>
                        </a:spcAft>
                      </a:pPr>
                      <a:endParaRPr lang="en-GB" sz="1400" b="0" dirty="0">
                        <a:effectLst/>
                      </a:endParaRPr>
                    </a:p>
                    <a:p>
                      <a:pPr>
                        <a:lnSpc>
                          <a:spcPct val="80000"/>
                        </a:lnSpc>
                        <a:spcAft>
                          <a:spcPts val="0"/>
                        </a:spcAft>
                      </a:pPr>
                      <a:r>
                        <a:rPr lang="en-GB" sz="1400" b="0" dirty="0">
                          <a:effectLst/>
                        </a:rPr>
                        <a:t>Networking and discussion around poster/roll-up displays: Ambulance Trusts showcasing work that we are proud of around Culture </a:t>
                      </a:r>
                    </a:p>
                    <a:p>
                      <a:pPr>
                        <a:lnSpc>
                          <a:spcPct val="80000"/>
                        </a:lnSpc>
                        <a:spcAft>
                          <a:spcPts val="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solidFill>
                      <a:schemeClr val="accent6">
                        <a:lumMod val="40000"/>
                        <a:lumOff val="60000"/>
                      </a:schemeClr>
                    </a:solidFill>
                  </a:tcPr>
                </a:tc>
                <a:extLst>
                  <a:ext uri="{0D108BD9-81ED-4DB2-BD59-A6C34878D82A}">
                    <a16:rowId xmlns:a16="http://schemas.microsoft.com/office/drawing/2014/main" val="10009"/>
                  </a:ext>
                </a:extLst>
              </a:tr>
              <a:tr h="367364">
                <a:tc>
                  <a:txBody>
                    <a:bodyPr/>
                    <a:lstStyle/>
                    <a:p>
                      <a:pPr>
                        <a:lnSpc>
                          <a:spcPct val="80000"/>
                        </a:lnSpc>
                        <a:spcAft>
                          <a:spcPts val="0"/>
                        </a:spcAft>
                      </a:pPr>
                      <a:r>
                        <a:rPr lang="en-GB" sz="1400" dirty="0">
                          <a:effectLst/>
                        </a:rPr>
                        <a:t>14.00-15.10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Unconference</a:t>
                      </a:r>
                    </a:p>
                    <a:p>
                      <a:pPr>
                        <a:lnSpc>
                          <a:spcPct val="80000"/>
                        </a:lnSpc>
                        <a:spcAft>
                          <a:spcPts val="0"/>
                        </a:spcAft>
                      </a:pPr>
                      <a:r>
                        <a:rPr lang="en-GB" sz="1400" b="0" dirty="0">
                          <a:effectLst/>
                        </a:rPr>
                        <a:t>An ‘open space’ event in which participants design the agenda (based on the morning’s discussions) and convene conversations on a range of themes</a:t>
                      </a:r>
                    </a:p>
                    <a:p>
                      <a:pPr>
                        <a:lnSpc>
                          <a:spcPct val="80000"/>
                        </a:lnSpc>
                        <a:spcAft>
                          <a:spcPts val="0"/>
                        </a:spcAft>
                      </a:pPr>
                      <a:endParaRPr lang="en-GB" sz="1400" b="0" dirty="0">
                        <a:effectLst/>
                      </a:endParaRPr>
                    </a:p>
                  </a:txBody>
                  <a:tcPr marL="43600" marR="43600" marT="0" marB="0" anchor="ctr"/>
                </a:tc>
                <a:extLst>
                  <a:ext uri="{0D108BD9-81ED-4DB2-BD59-A6C34878D82A}">
                    <a16:rowId xmlns:a16="http://schemas.microsoft.com/office/drawing/2014/main" val="10013"/>
                  </a:ext>
                </a:extLst>
              </a:tr>
              <a:tr h="355273">
                <a:tc>
                  <a:txBody>
                    <a:bodyPr/>
                    <a:lstStyle/>
                    <a:p>
                      <a:pPr>
                        <a:lnSpc>
                          <a:spcPct val="80000"/>
                        </a:lnSpc>
                        <a:spcAft>
                          <a:spcPts val="0"/>
                        </a:spcAft>
                      </a:pPr>
                      <a:r>
                        <a:rPr lang="en-GB" sz="1400" dirty="0">
                          <a:effectLst/>
                        </a:rPr>
                        <a:t>15.10-15.45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Moving to action</a:t>
                      </a:r>
                    </a:p>
                    <a:p>
                      <a:pPr>
                        <a:lnSpc>
                          <a:spcPct val="80000"/>
                        </a:lnSpc>
                        <a:spcAft>
                          <a:spcPts val="0"/>
                        </a:spcAft>
                      </a:pPr>
                      <a:r>
                        <a:rPr lang="en-GB" sz="1400" b="0" dirty="0">
                          <a:effectLst/>
                        </a:rPr>
                        <a:t>Facilitated activities to agree next steps and commitments to act</a:t>
                      </a:r>
                    </a:p>
                    <a:p>
                      <a:pPr>
                        <a:lnSpc>
                          <a:spcPct val="80000"/>
                        </a:lnSpc>
                        <a:spcAft>
                          <a:spcPts val="0"/>
                        </a:spcAft>
                      </a:pPr>
                      <a:endParaRPr lang="en-GB" sz="1400" b="0" dirty="0">
                        <a:effectLst/>
                      </a:endParaRPr>
                    </a:p>
                  </a:txBody>
                  <a:tcPr marL="43600" marR="43600" marT="0" marB="0" anchor="ctr"/>
                </a:tc>
                <a:extLst>
                  <a:ext uri="{0D108BD9-81ED-4DB2-BD59-A6C34878D82A}">
                    <a16:rowId xmlns:a16="http://schemas.microsoft.com/office/drawing/2014/main" val="10014"/>
                  </a:ext>
                </a:extLst>
              </a:tr>
              <a:tr h="289055">
                <a:tc>
                  <a:txBody>
                    <a:bodyPr/>
                    <a:lstStyle/>
                    <a:p>
                      <a:pPr>
                        <a:lnSpc>
                          <a:spcPct val="80000"/>
                        </a:lnSpc>
                        <a:spcAft>
                          <a:spcPts val="0"/>
                        </a:spcAft>
                      </a:pPr>
                      <a:r>
                        <a:rPr lang="en-GB" sz="1400" dirty="0">
                          <a:effectLst/>
                        </a:rPr>
                        <a:t>15.45-16.00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kern="1200" dirty="0">
                          <a:solidFill>
                            <a:schemeClr val="dk1"/>
                          </a:solidFill>
                          <a:effectLst/>
                          <a:latin typeface="+mn-lt"/>
                          <a:ea typeface="+mn-ea"/>
                          <a:cs typeface="+mn-cs"/>
                        </a:rPr>
                        <a:t>Closing and thanks</a:t>
                      </a:r>
                    </a:p>
                    <a:p>
                      <a:pPr>
                        <a:lnSpc>
                          <a:spcPct val="80000"/>
                        </a:lnSpc>
                        <a:spcAft>
                          <a:spcPts val="0"/>
                        </a:spcAft>
                      </a:pPr>
                      <a:r>
                        <a:rPr lang="en-GB" sz="1400" b="0" kern="1200" dirty="0">
                          <a:solidFill>
                            <a:schemeClr val="dk1"/>
                          </a:solidFill>
                          <a:effectLst/>
                          <a:latin typeface="+mn-lt"/>
                          <a:ea typeface="+mn-ea"/>
                          <a:cs typeface="+mn-cs"/>
                        </a:rPr>
                        <a:t>A “snowstorm” of feedback to close our event</a:t>
                      </a:r>
                    </a:p>
                    <a:p>
                      <a:pPr>
                        <a:lnSpc>
                          <a:spcPct val="80000"/>
                        </a:lnSpc>
                        <a:spcAft>
                          <a:spcPts val="0"/>
                        </a:spcAft>
                      </a:pPr>
                      <a:endParaRPr lang="en-GB" sz="1400" b="0" kern="1200" dirty="0">
                        <a:solidFill>
                          <a:schemeClr val="dk1"/>
                        </a:solidFill>
                        <a:effectLst/>
                        <a:latin typeface="+mn-lt"/>
                        <a:ea typeface="+mn-ea"/>
                        <a:cs typeface="+mn-cs"/>
                      </a:endParaRPr>
                    </a:p>
                  </a:txBody>
                  <a:tcPr marL="43600" marR="43600" marT="0" marB="0" anchor="ctr"/>
                </a:tc>
                <a:extLst>
                  <a:ext uri="{0D108BD9-81ED-4DB2-BD59-A6C34878D82A}">
                    <a16:rowId xmlns:a16="http://schemas.microsoft.com/office/drawing/2014/main" val="10015"/>
                  </a:ext>
                </a:extLst>
              </a:tr>
              <a:tr h="252485">
                <a:tc>
                  <a:txBody>
                    <a:bodyPr/>
                    <a:lstStyle/>
                    <a:p>
                      <a:pPr>
                        <a:lnSpc>
                          <a:spcPct val="80000"/>
                        </a:lnSpc>
                        <a:spcAft>
                          <a:spcPts val="0"/>
                        </a:spcAft>
                      </a:pPr>
                      <a:r>
                        <a:rPr lang="en-GB" sz="1400" dirty="0">
                          <a:effectLst/>
                        </a:rPr>
                        <a:t>16.00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tc>
                  <a:txBody>
                    <a:bodyPr/>
                    <a:lstStyle/>
                    <a:p>
                      <a:pPr>
                        <a:lnSpc>
                          <a:spcPct val="80000"/>
                        </a:lnSpc>
                        <a:spcAft>
                          <a:spcPts val="0"/>
                        </a:spcAft>
                      </a:pPr>
                      <a:r>
                        <a:rPr lang="en-GB" sz="1400" b="1" dirty="0">
                          <a:effectLst/>
                        </a:rPr>
                        <a:t>Close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00" marR="43600" marT="0" marB="0"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349121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8194" name="Picture 2" descr="http://marketingland.com/wp-content/ml-loads/2014/09/iceberg-ss-19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80" y="-136524"/>
            <a:ext cx="9784217" cy="6994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1542" y="2854859"/>
            <a:ext cx="8784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Why ? - Staff wanted a staff BHAG </a:t>
            </a:r>
            <a:r>
              <a:rPr kumimoji="0" lang="mr-IN" sz="3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GB" sz="3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5" name="TextBox 4"/>
          <p:cNvSpPr txBox="1"/>
          <p:nvPr/>
        </p:nvSpPr>
        <p:spPr>
          <a:xfrm>
            <a:off x="467544" y="4437112"/>
            <a:ext cx="878497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r-IN"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GB"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they wanted to work in a safe place, be treated fairly and compassionately, and so 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Just &amp; Learning Culture was born….</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8344" y="13370"/>
            <a:ext cx="1670012" cy="90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241302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descr="pasted-im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092" y="1206183"/>
            <a:ext cx="2060662" cy="3510715"/>
          </a:xfrm>
          <a:prstGeom prst="rect">
            <a:avLst/>
          </a:prstGeom>
          <a:ln w="12700">
            <a:miter lim="400000"/>
          </a:ln>
        </p:spPr>
      </p:pic>
      <p:sp>
        <p:nvSpPr>
          <p:cNvPr id="3" name="Content Placeholder 2"/>
          <p:cNvSpPr txBox="1"/>
          <p:nvPr/>
        </p:nvSpPr>
        <p:spPr>
          <a:xfrm>
            <a:off x="2483770" y="1196756"/>
            <a:ext cx="6408712" cy="3520143"/>
          </a:xfrm>
          <a:prstGeom prst="rect">
            <a:avLst/>
          </a:prstGeom>
          <a:ln w="12700">
            <a:miter lim="400000"/>
          </a:ln>
          <a:extLst>
            <a:ext uri="{C572A759-6A51-4108-AA02-DFA0A04FC94B}">
              <ma14:wrappingTextBoxFlag xmlns:ma14="http://schemas.microsoft.com/office/mac/drawingml/2011/main" xmlns="" val="1"/>
            </a:ext>
          </a:extLst>
        </p:spPr>
        <p:txBody>
          <a:bodyPr lIns="32145" tIns="32146" rIns="32145" bIns="32146">
            <a:noAutofit/>
          </a:bodyPr>
          <a:lstStyle/>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r>
              <a:rPr kumimoji="0" sz="1600" b="0" i="0" u="none" strike="noStrike" kern="1200" cap="none" spc="0" normalizeH="0" baseline="0" noProof="0" dirty="0">
                <a:ln>
                  <a:noFill/>
                </a:ln>
                <a:solidFill>
                  <a:srgbClr val="0070C0"/>
                </a:solidFill>
                <a:effectLst/>
                <a:uLnTx/>
                <a:uFillTx/>
                <a:latin typeface="Arial"/>
                <a:ea typeface="+mn-ea"/>
                <a:cs typeface="Arial"/>
              </a:rPr>
              <a:t>Delivering our ambition for Perfect Care depends on the development of a </a:t>
            </a:r>
            <a:r>
              <a:rPr kumimoji="0" sz="1600" b="1" i="0" u="none" strike="noStrike" kern="1200" cap="none" spc="0" normalizeH="0" baseline="0" noProof="0" dirty="0">
                <a:ln>
                  <a:noFill/>
                </a:ln>
                <a:solidFill>
                  <a:srgbClr val="0070C0"/>
                </a:solidFill>
                <a:effectLst/>
                <a:uLnTx/>
                <a:uFillTx/>
                <a:latin typeface="Arial"/>
                <a:ea typeface="+mn-ea"/>
                <a:cs typeface="Arial"/>
              </a:rPr>
              <a:t>non-punitive culture</a:t>
            </a:r>
            <a:r>
              <a:rPr kumimoji="0" lang="en-GB" sz="1600" b="1" i="0" u="none" strike="noStrike" kern="1200" cap="none" spc="0" normalizeH="0" baseline="0" noProof="0" dirty="0">
                <a:ln>
                  <a:noFill/>
                </a:ln>
                <a:solidFill>
                  <a:srgbClr val="0070C0"/>
                </a:solidFill>
                <a:effectLst/>
                <a:uLnTx/>
                <a:uFillTx/>
                <a:latin typeface="Arial"/>
                <a:ea typeface="+mn-ea"/>
                <a:cs typeface="Arial"/>
              </a:rPr>
              <a:t>;</a:t>
            </a:r>
            <a:r>
              <a:rPr kumimoji="0" sz="1600" b="1" i="0" u="none" strike="noStrike" kern="1200" cap="none" spc="0" normalizeH="0" baseline="0" noProof="0" dirty="0">
                <a:ln>
                  <a:noFill/>
                </a:ln>
                <a:solidFill>
                  <a:srgbClr val="0070C0"/>
                </a:solidFill>
                <a:effectLst/>
                <a:uLnTx/>
                <a:uFillTx/>
                <a:latin typeface="Arial"/>
                <a:ea typeface="+mn-ea"/>
                <a:cs typeface="Arial"/>
              </a:rPr>
              <a:t> </a:t>
            </a:r>
          </a:p>
          <a:p>
            <a:pPr marL="0" marR="0" lvl="0" indent="0" algn="l" defTabSz="572194" rtl="0" eaLnBrk="1" fontAlgn="auto" latinLnBrk="0" hangingPunct="1">
              <a:lnSpc>
                <a:spcPct val="80000"/>
              </a:lnSpc>
              <a:spcBef>
                <a:spcPts val="0"/>
              </a:spcBef>
              <a:spcAft>
                <a:spcPts val="0"/>
              </a:spcAft>
              <a:buClrTx/>
              <a:buSzTx/>
              <a:buFont typeface="Arial"/>
              <a:buNone/>
              <a:tabLst/>
              <a:defRPr sz="1779" b="0">
                <a:solidFill>
                  <a:srgbClr val="0070C0"/>
                </a:solidFill>
              </a:defRPr>
            </a:pPr>
            <a:endParaRPr kumimoji="0" sz="1600" b="1"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r>
              <a:rPr kumimoji="0" lang="en-GB" sz="1600" b="0" i="0" u="none" strike="noStrike" kern="1200" cap="none" spc="0" normalizeH="0" baseline="0" noProof="0" dirty="0">
                <a:ln>
                  <a:noFill/>
                </a:ln>
                <a:solidFill>
                  <a:srgbClr val="0070C0"/>
                </a:solidFill>
                <a:effectLst/>
                <a:uLnTx/>
                <a:uFillTx/>
                <a:latin typeface="Arial"/>
                <a:ea typeface="+mn-ea"/>
                <a:cs typeface="Arial"/>
              </a:rPr>
              <a:t>L</a:t>
            </a:r>
            <a:r>
              <a:rPr kumimoji="0" sz="1600" b="0" i="0" u="none" strike="noStrike" kern="1200" cap="none" spc="0" normalizeH="0" baseline="0" noProof="0" dirty="0">
                <a:ln>
                  <a:noFill/>
                </a:ln>
                <a:solidFill>
                  <a:srgbClr val="0070C0"/>
                </a:solidFill>
                <a:effectLst/>
                <a:uLnTx/>
                <a:uFillTx/>
                <a:latin typeface="Arial"/>
                <a:ea typeface="+mn-ea"/>
                <a:cs typeface="Arial"/>
              </a:rPr>
              <a:t>earning can only flourish when responses to mistakes are </a:t>
            </a:r>
            <a:r>
              <a:rPr kumimoji="0" sz="1600" b="1" i="0" u="none" strike="noStrike" kern="1200" cap="none" spc="0" normalizeH="0" baseline="0" noProof="0" dirty="0">
                <a:ln>
                  <a:noFill/>
                </a:ln>
                <a:solidFill>
                  <a:srgbClr val="0070C0"/>
                </a:solidFill>
                <a:effectLst/>
                <a:uLnTx/>
                <a:uFillTx/>
                <a:latin typeface="Arial"/>
                <a:ea typeface="+mn-ea"/>
                <a:cs typeface="Arial"/>
              </a:rPr>
              <a:t>compassionate</a:t>
            </a:r>
            <a:r>
              <a:rPr kumimoji="0" lang="en-GB" sz="1600" b="1" i="0" u="none" strike="noStrike" kern="1200" cap="none" spc="0" normalizeH="0" baseline="0" noProof="0" dirty="0">
                <a:ln>
                  <a:noFill/>
                </a:ln>
                <a:solidFill>
                  <a:srgbClr val="0070C0"/>
                </a:solidFill>
                <a:effectLst/>
                <a:uLnTx/>
                <a:uFillTx/>
                <a:latin typeface="Arial"/>
                <a:ea typeface="+mn-ea"/>
                <a:cs typeface="Arial"/>
              </a:rPr>
              <a:t>;</a:t>
            </a:r>
            <a:endParaRPr kumimoji="0" sz="1600" b="1"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sz="1600" b="1"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r>
              <a:rPr kumimoji="0" sz="1600" b="0" i="0" u="none" strike="noStrike" kern="1200" cap="none" spc="0" normalizeH="0" baseline="0" noProof="0" dirty="0">
                <a:ln>
                  <a:noFill/>
                </a:ln>
                <a:solidFill>
                  <a:srgbClr val="0070C0"/>
                </a:solidFill>
                <a:effectLst/>
                <a:uLnTx/>
                <a:uFillTx/>
                <a:latin typeface="Arial"/>
                <a:ea typeface="+mn-ea"/>
                <a:cs typeface="Arial"/>
              </a:rPr>
              <a:t>Personal </a:t>
            </a:r>
            <a:r>
              <a:rPr kumimoji="0" sz="1600" b="1" i="0" u="none" strike="noStrike" kern="1200" cap="none" spc="0" normalizeH="0" baseline="0" noProof="0" dirty="0">
                <a:ln>
                  <a:noFill/>
                </a:ln>
                <a:solidFill>
                  <a:srgbClr val="0070C0"/>
                </a:solidFill>
                <a:effectLst/>
                <a:uLnTx/>
                <a:uFillTx/>
                <a:latin typeface="Arial"/>
                <a:ea typeface="+mn-ea"/>
                <a:cs typeface="Arial"/>
              </a:rPr>
              <a:t>responsibility</a:t>
            </a:r>
            <a:r>
              <a:rPr kumimoji="0" sz="1600" b="0" i="0" u="none" strike="noStrike" kern="1200" cap="none" spc="0" normalizeH="0" baseline="0" noProof="0" dirty="0">
                <a:ln>
                  <a:noFill/>
                </a:ln>
                <a:solidFill>
                  <a:srgbClr val="0070C0"/>
                </a:solidFill>
                <a:effectLst/>
                <a:uLnTx/>
                <a:uFillTx/>
                <a:latin typeface="Arial"/>
                <a:ea typeface="+mn-ea"/>
                <a:cs typeface="Arial"/>
              </a:rPr>
              <a:t> and </a:t>
            </a:r>
            <a:r>
              <a:rPr kumimoji="0" sz="1600" b="1" i="0" u="none" strike="noStrike" kern="1200" cap="none" spc="0" normalizeH="0" baseline="0" noProof="0" dirty="0">
                <a:ln>
                  <a:noFill/>
                </a:ln>
                <a:solidFill>
                  <a:srgbClr val="0070C0"/>
                </a:solidFill>
                <a:effectLst/>
                <a:uLnTx/>
                <a:uFillTx/>
                <a:latin typeface="Arial"/>
                <a:ea typeface="+mn-ea"/>
                <a:cs typeface="Arial"/>
              </a:rPr>
              <a:t>professional accountability </a:t>
            </a:r>
            <a:r>
              <a:rPr kumimoji="0" sz="1600" b="0" i="0" u="none" strike="noStrike" kern="1200" cap="none" spc="0" normalizeH="0" baseline="0" noProof="0" dirty="0">
                <a:ln>
                  <a:noFill/>
                </a:ln>
                <a:solidFill>
                  <a:srgbClr val="0070C0"/>
                </a:solidFill>
                <a:effectLst/>
                <a:uLnTx/>
                <a:uFillTx/>
                <a:latin typeface="Arial"/>
                <a:ea typeface="+mn-ea"/>
                <a:cs typeface="Arial"/>
              </a:rPr>
              <a:t>drives the organisational learning</a:t>
            </a:r>
            <a:r>
              <a:rPr kumimoji="0" lang="en-GB" sz="1600" b="0" i="0" u="none" strike="noStrike" kern="1200" cap="none" spc="0" normalizeH="0" baseline="0" noProof="0" dirty="0">
                <a:ln>
                  <a:noFill/>
                </a:ln>
                <a:solidFill>
                  <a:srgbClr val="0070C0"/>
                </a:solidFill>
                <a:effectLst/>
                <a:uLnTx/>
                <a:uFillTx/>
                <a:latin typeface="Arial"/>
                <a:ea typeface="+mn-ea"/>
                <a:cs typeface="Arial"/>
              </a:rPr>
              <a:t>;</a:t>
            </a:r>
            <a:endParaRPr kumimoji="0"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r>
              <a:rPr kumimoji="0" sz="1600" b="0" i="0" u="none" strike="noStrike" kern="1200" cap="none" spc="0" normalizeH="0" baseline="0" noProof="0" dirty="0">
                <a:ln>
                  <a:noFill/>
                </a:ln>
                <a:solidFill>
                  <a:srgbClr val="0070C0"/>
                </a:solidFill>
                <a:effectLst/>
                <a:uLnTx/>
                <a:uFillTx/>
                <a:latin typeface="Arial"/>
                <a:ea typeface="+mn-ea"/>
                <a:cs typeface="Arial"/>
              </a:rPr>
              <a:t>It’s not about 'blame-free' or being tolerant of absolutely anything</a:t>
            </a:r>
            <a:r>
              <a:rPr kumimoji="0" lang="en-GB" sz="1600" b="0" i="0" u="none" strike="noStrike" kern="1200" cap="none" spc="0" normalizeH="0" baseline="0" noProof="0" dirty="0">
                <a:ln>
                  <a:noFill/>
                </a:ln>
                <a:solidFill>
                  <a:srgbClr val="0070C0"/>
                </a:solidFill>
                <a:effectLst/>
                <a:uLnTx/>
                <a:uFillTx/>
                <a:latin typeface="Arial"/>
                <a:ea typeface="+mn-ea"/>
                <a:cs typeface="Arial"/>
              </a:rPr>
              <a:t>;</a:t>
            </a:r>
            <a:r>
              <a:rPr kumimoji="0" sz="1600" b="0" i="0" u="none" strike="noStrike" kern="1200" cap="none" spc="0" normalizeH="0" baseline="0" noProof="0" dirty="0">
                <a:ln>
                  <a:noFill/>
                </a:ln>
                <a:solidFill>
                  <a:srgbClr val="0070C0"/>
                </a:solidFill>
                <a:effectLst/>
                <a:uLnTx/>
                <a:uFillTx/>
                <a:latin typeface="Arial"/>
                <a:ea typeface="+mn-ea"/>
                <a:cs typeface="Arial"/>
              </a:rPr>
              <a:t> </a:t>
            </a: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r>
              <a:rPr kumimoji="0" sz="1600" b="0" i="0" u="none" strike="noStrike" kern="1200" cap="none" spc="0" normalizeH="0" baseline="0" noProof="0" dirty="0">
                <a:ln>
                  <a:noFill/>
                </a:ln>
                <a:solidFill>
                  <a:srgbClr val="0070C0"/>
                </a:solidFill>
                <a:effectLst/>
                <a:uLnTx/>
                <a:uFillTx/>
                <a:latin typeface="Arial"/>
                <a:ea typeface="+mn-ea"/>
                <a:cs typeface="Arial"/>
              </a:rPr>
              <a:t>It’s a careful balance of accountability and learning</a:t>
            </a:r>
            <a:r>
              <a:rPr kumimoji="0" lang="en-GB" sz="1600" b="0" i="0" u="none" strike="noStrike" kern="1200" cap="none" spc="0" normalizeH="0" baseline="0" noProof="0" dirty="0">
                <a:ln>
                  <a:noFill/>
                </a:ln>
                <a:solidFill>
                  <a:srgbClr val="0070C0"/>
                </a:solidFill>
                <a:effectLst/>
                <a:uLnTx/>
                <a:uFillTx/>
                <a:latin typeface="Arial"/>
                <a:ea typeface="+mn-ea"/>
                <a:cs typeface="Arial"/>
              </a:rPr>
              <a:t>;</a:t>
            </a:r>
            <a:endParaRPr kumimoji="0"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r>
              <a:rPr kumimoji="0" sz="1600" b="0" i="0" u="none" strike="noStrike" kern="1200" cap="none" spc="0" normalizeH="0" baseline="0" noProof="0" dirty="0">
                <a:ln>
                  <a:noFill/>
                </a:ln>
                <a:solidFill>
                  <a:srgbClr val="0070C0"/>
                </a:solidFill>
                <a:effectLst/>
                <a:uLnTx/>
                <a:uFillTx/>
                <a:latin typeface="Arial"/>
                <a:ea typeface="+mn-ea"/>
                <a:cs typeface="Arial"/>
              </a:rPr>
              <a:t>A </a:t>
            </a:r>
            <a:r>
              <a:rPr kumimoji="0" sz="1600" b="1" i="0" u="none" strike="noStrike" kern="1200" cap="none" spc="0" normalizeH="0" baseline="0" noProof="0" dirty="0">
                <a:ln>
                  <a:noFill/>
                </a:ln>
                <a:solidFill>
                  <a:srgbClr val="0070C0"/>
                </a:solidFill>
                <a:effectLst/>
                <a:uLnTx/>
                <a:uFillTx/>
                <a:latin typeface="Arial"/>
                <a:ea typeface="+mn-ea"/>
                <a:cs typeface="Arial"/>
              </a:rPr>
              <a:t>prospective</a:t>
            </a:r>
            <a:r>
              <a:rPr kumimoji="0" sz="1600" b="0" i="0" u="none" strike="noStrike" kern="1200" cap="none" spc="0" normalizeH="0" baseline="0" noProof="0" dirty="0">
                <a:ln>
                  <a:noFill/>
                </a:ln>
                <a:solidFill>
                  <a:srgbClr val="0070C0"/>
                </a:solidFill>
                <a:effectLst/>
                <a:uLnTx/>
                <a:uFillTx/>
                <a:latin typeface="Arial"/>
                <a:ea typeface="+mn-ea"/>
                <a:cs typeface="Arial"/>
              </a:rPr>
              <a:t> outlook rather than a </a:t>
            </a:r>
            <a:r>
              <a:rPr kumimoji="0" sz="1600" b="1" i="0" u="none" strike="noStrike" kern="1200" cap="none" spc="0" normalizeH="0" baseline="0" noProof="0" dirty="0">
                <a:ln>
                  <a:noFill/>
                </a:ln>
                <a:solidFill>
                  <a:srgbClr val="0070C0"/>
                </a:solidFill>
                <a:effectLst/>
                <a:uLnTx/>
                <a:uFillTx/>
                <a:latin typeface="Arial"/>
                <a:ea typeface="+mn-ea"/>
                <a:cs typeface="Arial"/>
              </a:rPr>
              <a:t>retrospective</a:t>
            </a:r>
            <a:r>
              <a:rPr kumimoji="0" lang="en-GB" sz="1600" b="1" i="0" u="none" strike="noStrike" kern="1200" cap="none" spc="0" normalizeH="0" baseline="0" noProof="0" dirty="0">
                <a:ln>
                  <a:noFill/>
                </a:ln>
                <a:solidFill>
                  <a:srgbClr val="0070C0"/>
                </a:solidFill>
                <a:effectLst/>
                <a:uLnTx/>
                <a:uFillTx/>
                <a:latin typeface="Arial"/>
                <a:ea typeface="+mn-ea"/>
                <a:cs typeface="Arial"/>
              </a:rPr>
              <a:t> </a:t>
            </a:r>
            <a:r>
              <a:rPr kumimoji="0" sz="1600" b="0" i="0" u="none" strike="noStrike" kern="1200" cap="none" spc="0" normalizeH="0" baseline="0" noProof="0" dirty="0">
                <a:ln>
                  <a:noFill/>
                </a:ln>
                <a:solidFill>
                  <a:srgbClr val="0070C0"/>
                </a:solidFill>
                <a:effectLst/>
                <a:uLnTx/>
                <a:uFillTx/>
                <a:latin typeface="Arial"/>
                <a:ea typeface="+mn-ea"/>
                <a:cs typeface="Arial"/>
              </a:rPr>
              <a:t> bias</a:t>
            </a:r>
            <a:r>
              <a:rPr kumimoji="0" lang="en-GB" sz="1600" b="0" i="0" u="none" strike="noStrike" kern="1200" cap="none" spc="0" normalizeH="0" baseline="0" noProof="0" dirty="0">
                <a:ln>
                  <a:noFill/>
                </a:ln>
                <a:solidFill>
                  <a:srgbClr val="0070C0"/>
                </a:solidFill>
                <a:effectLst/>
                <a:uLnTx/>
                <a:uFillTx/>
                <a:latin typeface="Arial"/>
                <a:ea typeface="+mn-ea"/>
                <a:cs typeface="Arial"/>
              </a:rPr>
              <a:t>;</a:t>
            </a: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lang="en-GB"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r>
              <a:rPr kumimoji="0" lang="en-GB" sz="1600" b="0" i="0" u="none" strike="noStrike" kern="1200" cap="none" spc="0" normalizeH="0" baseline="0" noProof="0" dirty="0">
                <a:ln>
                  <a:noFill/>
                </a:ln>
                <a:solidFill>
                  <a:srgbClr val="0070C0"/>
                </a:solidFill>
                <a:effectLst/>
                <a:uLnTx/>
                <a:uFillTx/>
                <a:latin typeface="Arial"/>
                <a:ea typeface="+mn-ea"/>
                <a:cs typeface="Arial"/>
              </a:rPr>
              <a:t>Ask </a:t>
            </a:r>
            <a:r>
              <a:rPr kumimoji="0" lang="en-GB" sz="1600" b="1" i="0" u="none" strike="noStrike" kern="1200" cap="none" spc="0" normalizeH="0" baseline="0" noProof="0" dirty="0">
                <a:ln>
                  <a:noFill/>
                </a:ln>
                <a:solidFill>
                  <a:srgbClr val="0070C0"/>
                </a:solidFill>
                <a:effectLst/>
                <a:uLnTx/>
                <a:uFillTx/>
                <a:latin typeface="Arial"/>
                <a:ea typeface="+mn-ea"/>
                <a:cs typeface="Arial"/>
              </a:rPr>
              <a:t>what</a:t>
            </a:r>
            <a:r>
              <a:rPr kumimoji="0" lang="en-GB" sz="1600" b="0" i="0" u="none" strike="noStrike" kern="1200" cap="none" spc="0" normalizeH="0" baseline="0" noProof="0" dirty="0">
                <a:ln>
                  <a:noFill/>
                </a:ln>
                <a:solidFill>
                  <a:srgbClr val="0070C0"/>
                </a:solidFill>
                <a:effectLst/>
                <a:uLnTx/>
                <a:uFillTx/>
                <a:latin typeface="Arial"/>
                <a:ea typeface="+mn-ea"/>
                <a:cs typeface="Arial"/>
              </a:rPr>
              <a:t> and </a:t>
            </a:r>
            <a:r>
              <a:rPr kumimoji="0" lang="en-GB" sz="1600" b="1" i="0" u="none" strike="noStrike" kern="1200" cap="none" spc="0" normalizeH="0" baseline="0" noProof="0" dirty="0">
                <a:ln>
                  <a:noFill/>
                </a:ln>
                <a:solidFill>
                  <a:srgbClr val="0070C0"/>
                </a:solidFill>
                <a:effectLst/>
                <a:uLnTx/>
                <a:uFillTx/>
                <a:latin typeface="Arial"/>
                <a:ea typeface="+mn-ea"/>
                <a:cs typeface="Arial"/>
              </a:rPr>
              <a:t>how</a:t>
            </a:r>
            <a:r>
              <a:rPr kumimoji="0" lang="en-GB" sz="1600" b="0" i="0" u="none" strike="noStrike" kern="1200" cap="none" spc="0" normalizeH="0" baseline="0" noProof="0" dirty="0">
                <a:ln>
                  <a:noFill/>
                </a:ln>
                <a:solidFill>
                  <a:srgbClr val="0070C0"/>
                </a:solidFill>
                <a:effectLst/>
                <a:uLnTx/>
                <a:uFillTx/>
                <a:latin typeface="Arial"/>
                <a:ea typeface="+mn-ea"/>
                <a:cs typeface="Arial"/>
              </a:rPr>
              <a:t>, not </a:t>
            </a:r>
            <a:r>
              <a:rPr kumimoji="0" lang="en-GB" sz="1600" b="1" i="0" u="none" strike="noStrike" kern="1200" cap="none" spc="0" normalizeH="0" baseline="0" noProof="0" dirty="0">
                <a:ln>
                  <a:noFill/>
                </a:ln>
                <a:solidFill>
                  <a:srgbClr val="0070C0"/>
                </a:solidFill>
                <a:effectLst/>
                <a:uLnTx/>
                <a:uFillTx/>
                <a:latin typeface="Arial"/>
                <a:ea typeface="+mn-ea"/>
                <a:cs typeface="Arial"/>
              </a:rPr>
              <a:t>who</a:t>
            </a:r>
            <a:r>
              <a:rPr kumimoji="0" lang="en-GB" sz="1600" b="0" i="0" u="none" strike="noStrike" kern="1200" cap="none" spc="0" normalizeH="0" baseline="0" noProof="0" dirty="0">
                <a:ln>
                  <a:noFill/>
                </a:ln>
                <a:solidFill>
                  <a:srgbClr val="0070C0"/>
                </a:solidFill>
                <a:effectLst/>
                <a:uLnTx/>
                <a:uFillTx/>
                <a:latin typeface="Arial"/>
                <a:ea typeface="+mn-ea"/>
                <a:cs typeface="Arial"/>
              </a:rPr>
              <a:t> because a bad system will always beat a good person.</a:t>
            </a: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lang="en-GB"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lang="en-GB"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lang="en-GB" sz="1600" b="0" i="0" u="none" strike="noStrike" kern="1200" cap="none" spc="0" normalizeH="0" baseline="0" noProof="0" dirty="0">
              <a:ln>
                <a:noFill/>
              </a:ln>
              <a:solidFill>
                <a:srgbClr val="0070C0"/>
              </a:solidFill>
              <a:effectLst/>
              <a:uLnTx/>
              <a:uFillTx/>
              <a:latin typeface="Arial"/>
              <a:ea typeface="+mn-ea"/>
              <a:cs typeface="Arial"/>
            </a:endParaRPr>
          </a:p>
          <a:p>
            <a:pPr marL="214572" marR="0" lvl="0" indent="-214572" algn="l" defTabSz="572194" rtl="0" eaLnBrk="1" fontAlgn="auto" latinLnBrk="0" hangingPunct="1">
              <a:lnSpc>
                <a:spcPct val="80000"/>
              </a:lnSpc>
              <a:spcBef>
                <a:spcPts val="0"/>
              </a:spcBef>
              <a:spcAft>
                <a:spcPts val="0"/>
              </a:spcAft>
              <a:buClrTx/>
              <a:buSzPct val="100000"/>
              <a:buFont typeface="Arial"/>
              <a:buChar char="•"/>
              <a:tabLst/>
              <a:defRPr sz="1779" b="0">
                <a:solidFill>
                  <a:srgbClr val="0070C0"/>
                </a:solidFill>
              </a:defRPr>
            </a:pPr>
            <a:endParaRPr kumimoji="0" sz="1600" b="0" i="0" u="none" strike="noStrike" kern="1200" cap="none" spc="0" normalizeH="0" baseline="0" noProof="0" dirty="0">
              <a:ln>
                <a:noFill/>
              </a:ln>
              <a:solidFill>
                <a:srgbClr val="0070C0"/>
              </a:solidFill>
              <a:effectLst/>
              <a:uLnTx/>
              <a:uFillTx/>
              <a:latin typeface="Arial"/>
              <a:ea typeface="+mn-ea"/>
              <a:cs typeface="Arial"/>
            </a:endParaRPr>
          </a:p>
        </p:txBody>
      </p:sp>
      <p:sp>
        <p:nvSpPr>
          <p:cNvPr id="4" name="Shape 218"/>
          <p:cNvSpPr/>
          <p:nvPr/>
        </p:nvSpPr>
        <p:spPr>
          <a:xfrm>
            <a:off x="305247" y="4869160"/>
            <a:ext cx="8496944" cy="1863682"/>
          </a:xfrm>
          <a:prstGeom prst="rect">
            <a:avLst/>
          </a:prstGeom>
          <a:solidFill>
            <a:srgbClr val="2E75B6"/>
          </a:solidFill>
          <a:ln w="12700">
            <a:miter lim="400000"/>
          </a:ln>
          <a:extLst>
            <a:ext uri="{C572A759-6A51-4108-AA02-DFA0A04FC94B}">
              <ma14:wrappingTextBoxFlag xmlns:ma14="http://schemas.microsoft.com/office/mac/drawingml/2011/main" xmlns="" val="1"/>
            </a:ext>
          </a:extLst>
        </p:spPr>
        <p:txBody>
          <a:bodyPr wrap="square" lIns="38401" tIns="38401" rIns="38401" bIns="38401">
            <a:spAutoFit/>
          </a:bodyPr>
          <a:lstStyle/>
          <a:p>
            <a:pPr marL="0" marR="0" lvl="0" indent="0" algn="l" defTabSz="914400" rtl="0" eaLnBrk="1" fontAlgn="auto" latinLnBrk="0" hangingPunct="1">
              <a:lnSpc>
                <a:spcPct val="100000"/>
              </a:lnSpc>
              <a:spcBef>
                <a:spcPts val="504"/>
              </a:spcBef>
              <a:spcAft>
                <a:spcPts val="0"/>
              </a:spcAft>
              <a:buClrTx/>
              <a:buSzTx/>
              <a:buFontTx/>
              <a:buNone/>
              <a:tabLst/>
              <a:defRPr sz="2400" b="1">
                <a:solidFill>
                  <a:srgbClr val="FFFFFF"/>
                </a:solidFill>
                <a:latin typeface="Arial"/>
                <a:ea typeface="Arial"/>
                <a:cs typeface="Arial"/>
                <a:sym typeface="Arial"/>
              </a:defRPr>
            </a:pPr>
            <a:r>
              <a:rPr kumimoji="0" sz="2400" b="1" i="0" u="none" strike="noStrike" kern="1200" cap="none" spc="0" normalizeH="0" baseline="0" noProof="0" dirty="0">
                <a:ln>
                  <a:noFill/>
                </a:ln>
                <a:solidFill>
                  <a:srgbClr val="FFFFFF"/>
                </a:solidFill>
                <a:effectLst/>
                <a:uLnTx/>
                <a:uFillTx/>
                <a:latin typeface="Arial"/>
                <a:cs typeface="Arial"/>
                <a:sym typeface="Arial"/>
              </a:rPr>
              <a:t>A Just Culture </a:t>
            </a:r>
            <a:r>
              <a:rPr kumimoji="0" sz="1600" b="1" i="0" u="none" strike="noStrike" kern="1200" cap="none" spc="0" normalizeH="0" baseline="0" noProof="0" dirty="0">
                <a:ln>
                  <a:noFill/>
                </a:ln>
                <a:solidFill>
                  <a:srgbClr val="FFFFFF"/>
                </a:solidFill>
                <a:effectLst/>
                <a:uLnTx/>
                <a:uFillTx/>
                <a:latin typeface="Arial"/>
                <a:cs typeface="Arial"/>
                <a:sym typeface="Arial"/>
              </a:rPr>
              <a:t>(from Sidney Dekker)</a:t>
            </a:r>
            <a:endParaRPr kumimoji="0" sz="2400" b="1" i="0" u="none" strike="noStrike" kern="1200" cap="none" spc="0" normalizeH="0" baseline="0" noProof="0" dirty="0">
              <a:ln>
                <a:noFill/>
              </a:ln>
              <a:solidFill>
                <a:srgbClr val="FFFFFF"/>
              </a:solidFill>
              <a:effectLst/>
              <a:uLnTx/>
              <a:uFillTx/>
              <a:latin typeface="Arial"/>
              <a:cs typeface="Arial"/>
              <a:sym typeface="Arial"/>
            </a:endParaRPr>
          </a:p>
          <a:p>
            <a:pPr marL="240008" marR="0" lvl="0" indent="-240008" algn="l" defTabSz="914400" rtl="0" eaLnBrk="1" fontAlgn="auto" latinLnBrk="0" hangingPunct="1">
              <a:lnSpc>
                <a:spcPct val="120000"/>
              </a:lnSpc>
              <a:spcBef>
                <a:spcPts val="504"/>
              </a:spcBef>
              <a:spcAft>
                <a:spcPts val="0"/>
              </a:spcAft>
              <a:buClrTx/>
              <a:buSzPct val="100000"/>
              <a:buFont typeface="Arial"/>
              <a:buChar char="•"/>
              <a:tabLst/>
              <a:defRPr sz="2400">
                <a:solidFill>
                  <a:srgbClr val="FFFFFF"/>
                </a:solidFill>
                <a:latin typeface="Arial"/>
                <a:ea typeface="Arial"/>
                <a:cs typeface="Arial"/>
                <a:sym typeface="Arial"/>
              </a:defRPr>
            </a:pPr>
            <a:r>
              <a:rPr kumimoji="0" sz="1300" b="0" i="0" u="none" strike="noStrike" kern="1200" cap="none" spc="0" normalizeH="0" baseline="0" noProof="0" dirty="0">
                <a:ln>
                  <a:noFill/>
                </a:ln>
                <a:solidFill>
                  <a:srgbClr val="FFFFFF"/>
                </a:solidFill>
                <a:effectLst/>
                <a:uLnTx/>
                <a:uFillTx/>
                <a:latin typeface="Arial"/>
                <a:cs typeface="Arial"/>
                <a:sym typeface="Arial"/>
              </a:rPr>
              <a:t>Brings out information about improvement to levels/groups able to do something about it;</a:t>
            </a:r>
          </a:p>
          <a:p>
            <a:pPr marL="240008" marR="0" lvl="0" indent="-240008" algn="l" defTabSz="914400" rtl="0" eaLnBrk="1" fontAlgn="auto" latinLnBrk="0" hangingPunct="1">
              <a:lnSpc>
                <a:spcPct val="120000"/>
              </a:lnSpc>
              <a:spcBef>
                <a:spcPts val="504"/>
              </a:spcBef>
              <a:spcAft>
                <a:spcPts val="0"/>
              </a:spcAft>
              <a:buClrTx/>
              <a:buSzPct val="100000"/>
              <a:buFont typeface="Arial"/>
              <a:buChar char="•"/>
              <a:tabLst/>
              <a:defRPr sz="2400">
                <a:solidFill>
                  <a:srgbClr val="FFFFFF"/>
                </a:solidFill>
                <a:latin typeface="Arial"/>
                <a:ea typeface="Arial"/>
                <a:cs typeface="Arial"/>
                <a:sym typeface="Arial"/>
              </a:defRPr>
            </a:pPr>
            <a:r>
              <a:rPr kumimoji="0" sz="1300" b="0" i="0" u="none" strike="noStrike" kern="1200" cap="none" spc="0" normalizeH="0" baseline="0" noProof="0" dirty="0">
                <a:ln>
                  <a:noFill/>
                </a:ln>
                <a:solidFill>
                  <a:srgbClr val="FFFFFF"/>
                </a:solidFill>
                <a:effectLst/>
                <a:uLnTx/>
                <a:uFillTx/>
                <a:latin typeface="Arial"/>
                <a:cs typeface="Arial"/>
                <a:sym typeface="Arial"/>
              </a:rPr>
              <a:t>Allows the organisation to invest in improvements that have a safety dividend, rather than deflecting them into legal defence and liability protection;</a:t>
            </a:r>
          </a:p>
          <a:p>
            <a:pPr marL="240008" marR="0" lvl="0" indent="-240008" algn="l" defTabSz="914400" rtl="0" eaLnBrk="1" fontAlgn="auto" latinLnBrk="0" hangingPunct="1">
              <a:lnSpc>
                <a:spcPct val="120000"/>
              </a:lnSpc>
              <a:spcBef>
                <a:spcPts val="504"/>
              </a:spcBef>
              <a:spcAft>
                <a:spcPts val="0"/>
              </a:spcAft>
              <a:buClrTx/>
              <a:buSzPct val="100000"/>
              <a:buFont typeface="Arial"/>
              <a:buChar char="•"/>
              <a:tabLst/>
              <a:defRPr sz="2400">
                <a:solidFill>
                  <a:srgbClr val="FFFFFF"/>
                </a:solidFill>
                <a:latin typeface="Arial"/>
                <a:ea typeface="Arial"/>
                <a:cs typeface="Arial"/>
                <a:sym typeface="Arial"/>
              </a:defRPr>
            </a:pPr>
            <a:r>
              <a:rPr kumimoji="0" sz="1300" b="0" i="0" u="none" strike="noStrike" kern="1200" cap="none" spc="0" normalizeH="0" baseline="0" noProof="0" dirty="0">
                <a:ln>
                  <a:noFill/>
                </a:ln>
                <a:solidFill>
                  <a:srgbClr val="FFFFFF"/>
                </a:solidFill>
                <a:effectLst/>
                <a:uLnTx/>
                <a:uFillTx/>
                <a:latin typeface="Arial"/>
                <a:cs typeface="Arial"/>
                <a:sym typeface="Arial"/>
              </a:rPr>
              <a:t>Simultaneously satisfies demands for accountability and the need to learn and improve.</a:t>
            </a:r>
            <a:endParaRPr kumimoji="0" lang="en-GB" sz="1300" b="0" i="0"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504"/>
              </a:spcBef>
              <a:spcAft>
                <a:spcPts val="0"/>
              </a:spcAft>
              <a:buClrTx/>
              <a:buSzPct val="100000"/>
              <a:buFontTx/>
              <a:buNone/>
              <a:tabLst/>
              <a:defRPr sz="2400">
                <a:solidFill>
                  <a:srgbClr val="FFFFFF"/>
                </a:solidFill>
                <a:latin typeface="Arial"/>
                <a:ea typeface="Arial"/>
                <a:cs typeface="Arial"/>
                <a:sym typeface="Arial"/>
              </a:defRPr>
            </a:pPr>
            <a:endParaRPr kumimoji="0" sz="13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5" name="Title 1"/>
          <p:cNvSpPr txBox="1">
            <a:spLocks/>
          </p:cNvSpPr>
          <p:nvPr/>
        </p:nvSpPr>
        <p:spPr>
          <a:xfrm>
            <a:off x="179512" y="332656"/>
            <a:ext cx="7200800" cy="7109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Mersey Care’s Just and Learning Culture</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0776" y="74115"/>
            <a:ext cx="1452513" cy="788876"/>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174312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516" y="2660923"/>
            <a:ext cx="8662665"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el 2"/>
          <p:cNvSpPr txBox="1">
            <a:spLocks/>
          </p:cNvSpPr>
          <p:nvPr/>
        </p:nvSpPr>
        <p:spPr>
          <a:xfrm>
            <a:off x="323528" y="1124747"/>
            <a:ext cx="5894499" cy="1305405"/>
          </a:xfrm>
          <a:prstGeom prst="rect">
            <a:avLst/>
          </a:prstGeom>
        </p:spPr>
        <p:txBody>
          <a:bodyPr lIns="107287" tIns="53643" rIns="107287" bIns="53643"/>
          <a:lstStyle>
            <a:lvl1pPr algn="ctr" defTabSz="914400" rtl="0" eaLnBrk="1" latinLnBrk="0" hangingPunct="1">
              <a:spcBef>
                <a:spcPct val="0"/>
              </a:spcBef>
              <a:buNone/>
              <a:defRPr sz="2800" b="1" kern="1200">
                <a:solidFill>
                  <a:srgbClr val="0070C0"/>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j-ea"/>
                <a:cs typeface="Arial" pitchFamily="34" charset="0"/>
              </a:rPr>
              <a:t>Impact of restorative practice on</a:t>
            </a:r>
            <a:r>
              <a:rPr kumimoji="0" lang="en-GB" sz="21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j-ea"/>
                <a:cs typeface="Arial" pitchFamily="34" charset="0"/>
              </a:rPr>
              <a:t> live disciplinary cases and suspensions in local and secure divisions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itchFamily="34" charset="0"/>
                <a:ea typeface="+mj-ea"/>
                <a:cs typeface="Arial" pitchFamily="34" charset="0"/>
              </a:rPr>
              <a:t>  </a:t>
            </a:r>
          </a:p>
        </p:txBody>
      </p:sp>
      <p:sp>
        <p:nvSpPr>
          <p:cNvPr id="15" name="Rectangle 14"/>
          <p:cNvSpPr/>
          <p:nvPr/>
        </p:nvSpPr>
        <p:spPr>
          <a:xfrm>
            <a:off x="7658186" y="1777448"/>
            <a:ext cx="1485813" cy="23362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£1.7m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Saved in clinical suspensions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in two years</a:t>
            </a:r>
          </a:p>
        </p:txBody>
      </p:sp>
      <p:sp>
        <p:nvSpPr>
          <p:cNvPr id="18" name="Rectangle 17"/>
          <p:cNvSpPr/>
          <p:nvPr/>
        </p:nvSpPr>
        <p:spPr>
          <a:xfrm>
            <a:off x="6123709" y="1777448"/>
            <a:ext cx="1534478" cy="23362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Reduction in disciplinary investigations in two years</a:t>
            </a:r>
          </a:p>
        </p:txBody>
      </p:sp>
      <p:sp>
        <p:nvSpPr>
          <p:cNvPr id="3" name="TextBox 2"/>
          <p:cNvSpPr txBox="1"/>
          <p:nvPr/>
        </p:nvSpPr>
        <p:spPr>
          <a:xfrm>
            <a:off x="6384977" y="4325040"/>
            <a:ext cx="2643616" cy="462277"/>
          </a:xfrm>
          <a:prstGeom prst="rect">
            <a:avLst/>
          </a:prstGeom>
          <a:noFill/>
        </p:spPr>
        <p:txBody>
          <a:bodyPr wrap="none" lIns="107287" tIns="53643" rIns="107287" bIns="5364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376092"/>
                </a:solidFill>
                <a:effectLst/>
                <a:uLnTx/>
                <a:uFillTx/>
                <a:latin typeface="Arial"/>
                <a:ea typeface="+mn-ea"/>
                <a:cs typeface="Arial"/>
              </a:rPr>
              <a:t>= Safety dividend</a:t>
            </a:r>
          </a:p>
        </p:txBody>
      </p:sp>
      <p:sp>
        <p:nvSpPr>
          <p:cNvPr id="10" name="Rectangle 1"/>
          <p:cNvSpPr txBox="1">
            <a:spLocks noChangeArrowheads="1"/>
          </p:cNvSpPr>
          <p:nvPr/>
        </p:nvSpPr>
        <p:spPr>
          <a:xfrm>
            <a:off x="290513" y="116159"/>
            <a:ext cx="6945783" cy="1023477"/>
          </a:xfrm>
          <a:prstGeom prst="rect">
            <a:avLst/>
          </a:prstGeom>
          <a:noFill/>
        </p:spPr>
        <p:txBody>
          <a:bodyPr vert="horz" lIns="107287" tIns="53643" rIns="107287" bIns="53643"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504897"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08782"/>
                </a:solidFill>
                <a:effectLst/>
                <a:uLnTx/>
                <a:uFillTx/>
                <a:latin typeface="Arial" pitchFamily="34" charset="0"/>
                <a:ea typeface="+mj-ea"/>
                <a:cs typeface="Arial" pitchFamily="34" charset="0"/>
              </a:rPr>
              <a:t>Just and Learning Culture</a:t>
            </a:r>
          </a:p>
        </p:txBody>
      </p:sp>
      <p:sp>
        <p:nvSpPr>
          <p:cNvPr id="2" name="TextBox 1">
            <a:extLst>
              <a:ext uri="{FF2B5EF4-FFF2-40B4-BE49-F238E27FC236}">
                <a16:creationId xmlns:a16="http://schemas.microsoft.com/office/drawing/2014/main" id="{59090273-8C88-42A3-869D-74E6A9E95134}"/>
              </a:ext>
            </a:extLst>
          </p:cNvPr>
          <p:cNvSpPr txBox="1"/>
          <p:nvPr/>
        </p:nvSpPr>
        <p:spPr>
          <a:xfrm>
            <a:off x="5804452" y="909430"/>
            <a:ext cx="3016020" cy="646331"/>
          </a:xfrm>
          <a:prstGeom prst="rect">
            <a:avLst/>
          </a:prstGeom>
          <a:noFill/>
        </p:spPr>
        <p:txBody>
          <a:bodyPr wrap="square" rtlCol="0">
            <a:spAutoFit/>
          </a:bodyPr>
          <a:lstStyle/>
          <a:p>
            <a:r>
              <a:rPr lang="en-GB" dirty="0"/>
              <a:t>Just Culture the Movie – google it</a:t>
            </a:r>
          </a:p>
        </p:txBody>
      </p:sp>
    </p:spTree>
    <p:extLst>
      <p:ext uri="{BB962C8B-B14F-4D97-AF65-F5344CB8AC3E}">
        <p14:creationId xmlns:p14="http://schemas.microsoft.com/office/powerpoint/2010/main" val="16897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143000"/>
          </a:xfrm>
        </p:spPr>
        <p:txBody>
          <a:bodyPr/>
          <a:lstStyle/>
          <a:p>
            <a:pPr algn="l"/>
            <a:r>
              <a:rPr lang="en-GB" b="1" dirty="0">
                <a:solidFill>
                  <a:srgbClr val="0070C0"/>
                </a:solidFill>
              </a:rPr>
              <a:t>Disciplinary and Suspension Data</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9574" y="260648"/>
            <a:ext cx="1458424" cy="792086"/>
          </a:xfrm>
          <a:prstGeom prst="rect">
            <a:avLst/>
          </a:prstGeom>
        </p:spPr>
      </p:pic>
      <p:sp>
        <p:nvSpPr>
          <p:cNvPr id="4" name="Rectangle 3"/>
          <p:cNvSpPr/>
          <p:nvPr/>
        </p:nvSpPr>
        <p:spPr>
          <a:xfrm>
            <a:off x="683570" y="1916835"/>
            <a:ext cx="763284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 graph below provides the decrease in disciplinary and suspension data since 2014</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graphicFrame>
        <p:nvGraphicFramePr>
          <p:cNvPr id="7" name="Chart 6"/>
          <p:cNvGraphicFramePr>
            <a:graphicFrameLocks/>
          </p:cNvGraphicFramePr>
          <p:nvPr>
            <p:extLst>
              <p:ext uri="{D42A27DB-BD31-4B8C-83A1-F6EECF244321}">
                <p14:modId xmlns:p14="http://schemas.microsoft.com/office/powerpoint/2010/main" val="3238096391"/>
              </p:ext>
            </p:extLst>
          </p:nvPr>
        </p:nvGraphicFramePr>
        <p:xfrm>
          <a:off x="748278" y="3019604"/>
          <a:ext cx="5328592" cy="2880320"/>
        </p:xfrm>
        <a:graphic>
          <a:graphicData uri="http://schemas.openxmlformats.org/drawingml/2006/chart">
            <c:chart xmlns:c="http://schemas.openxmlformats.org/drawingml/2006/chart" xmlns:r="http://schemas.openxmlformats.org/officeDocument/2006/relationships" r:id="rId4"/>
          </a:graphicData>
        </a:graphic>
      </p:graphicFrame>
      <p:sp>
        <p:nvSpPr>
          <p:cNvPr id="8" name="Speech Bubble: Oval 7">
            <a:extLst>
              <a:ext uri="{FF2B5EF4-FFF2-40B4-BE49-F238E27FC236}">
                <a16:creationId xmlns:a16="http://schemas.microsoft.com/office/drawing/2014/main" id="{7611F7FE-5A3B-4067-80C2-EC987A5B998F}"/>
              </a:ext>
            </a:extLst>
          </p:cNvPr>
          <p:cNvSpPr/>
          <p:nvPr/>
        </p:nvSpPr>
        <p:spPr>
          <a:xfrm>
            <a:off x="6262576" y="2280684"/>
            <a:ext cx="2197853" cy="115929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We estimate 6% of our workforce were under disciplinary in 2014</a:t>
            </a:r>
          </a:p>
        </p:txBody>
      </p:sp>
      <p:sp>
        <p:nvSpPr>
          <p:cNvPr id="9" name="Speech Bubble: Oval 8">
            <a:extLst>
              <a:ext uri="{FF2B5EF4-FFF2-40B4-BE49-F238E27FC236}">
                <a16:creationId xmlns:a16="http://schemas.microsoft.com/office/drawing/2014/main" id="{87F9B3E1-1AA3-430E-8EA6-895CFE2CCFC9}"/>
              </a:ext>
            </a:extLst>
          </p:cNvPr>
          <p:cNvSpPr/>
          <p:nvPr/>
        </p:nvSpPr>
        <p:spPr>
          <a:xfrm>
            <a:off x="6379535" y="4194545"/>
            <a:ext cx="2317609" cy="1143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We still have disciplinary investigations but we hurt a lot less people.</a:t>
            </a:r>
          </a:p>
        </p:txBody>
      </p:sp>
    </p:spTree>
    <p:extLst>
      <p:ext uri="{BB962C8B-B14F-4D97-AF65-F5344CB8AC3E}">
        <p14:creationId xmlns:p14="http://schemas.microsoft.com/office/powerpoint/2010/main" val="1828970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75" y="4179329"/>
            <a:ext cx="3521914" cy="2418235"/>
          </a:xfrm>
          <a:prstGeom prst="rect">
            <a:avLst/>
          </a:prstGeom>
        </p:spPr>
      </p:pic>
      <p:grpSp>
        <p:nvGrpSpPr>
          <p:cNvPr id="8" name="Group 7"/>
          <p:cNvGrpSpPr/>
          <p:nvPr/>
        </p:nvGrpSpPr>
        <p:grpSpPr>
          <a:xfrm>
            <a:off x="2851452" y="1594563"/>
            <a:ext cx="5371798" cy="5012784"/>
            <a:chOff x="3097587" y="1387093"/>
            <a:chExt cx="5125657" cy="5219731"/>
          </a:xfrm>
        </p:grpSpPr>
        <p:pic>
          <p:nvPicPr>
            <p:cNvPr id="26" name="Picture 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294"/>
            <a:stretch/>
          </p:blipFill>
          <p:spPr bwMode="auto">
            <a:xfrm>
              <a:off x="4790467" y="4069989"/>
              <a:ext cx="3432777" cy="253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descr="Image result for steve mallen zero suicide allianc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319" r="15894"/>
            <a:stretch/>
          </p:blipFill>
          <p:spPr bwMode="auto">
            <a:xfrm>
              <a:off x="3097587" y="1387093"/>
              <a:ext cx="3426334" cy="256807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
          <p:cNvSpPr txBox="1">
            <a:spLocks noChangeArrowheads="1"/>
          </p:cNvSpPr>
          <p:nvPr/>
        </p:nvSpPr>
        <p:spPr>
          <a:xfrm>
            <a:off x="290514" y="334969"/>
            <a:ext cx="6541430" cy="1023477"/>
          </a:xfrm>
          <a:prstGeom prst="rect">
            <a:avLst/>
          </a:prstGeom>
          <a:noFill/>
        </p:spPr>
        <p:txBody>
          <a:bodyPr vert="horz" lIns="107287" tIns="53643" rIns="107287" bIns="53643"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504897"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black">
                    <a:lumMod val="95000"/>
                    <a:lumOff val="5000"/>
                  </a:prstClr>
                </a:solidFill>
                <a:effectLst/>
                <a:uLnTx/>
                <a:uFillTx/>
                <a:latin typeface="Arial" pitchFamily="34" charset="0"/>
                <a:ea typeface="+mj-ea"/>
                <a:cs typeface="Arial" pitchFamily="34" charset="0"/>
              </a:rPr>
              <a:t>The real dividend is safer patients and staff</a:t>
            </a:r>
          </a:p>
        </p:txBody>
      </p:sp>
      <p:sp>
        <p:nvSpPr>
          <p:cNvPr id="14" name="Rectangle 13"/>
          <p:cNvSpPr/>
          <p:nvPr/>
        </p:nvSpPr>
        <p:spPr>
          <a:xfrm>
            <a:off x="2843806" y="1594564"/>
            <a:ext cx="1656185" cy="2459379"/>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suicides avoided in three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(Nov 2015 to Nov 2018)</a:t>
            </a:r>
          </a:p>
        </p:txBody>
      </p:sp>
      <p:sp>
        <p:nvSpPr>
          <p:cNvPr id="15" name="Rectangle 14"/>
          <p:cNvSpPr/>
          <p:nvPr/>
        </p:nvSpPr>
        <p:spPr>
          <a:xfrm>
            <a:off x="670773" y="4179333"/>
            <a:ext cx="1668979" cy="2418233"/>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staff suspensions avoided since January 2017</a:t>
            </a:r>
          </a:p>
        </p:txBody>
      </p:sp>
      <p:sp>
        <p:nvSpPr>
          <p:cNvPr id="16" name="Rectangle 15"/>
          <p:cNvSpPr/>
          <p:nvPr/>
        </p:nvSpPr>
        <p:spPr>
          <a:xfrm>
            <a:off x="4625621" y="4171092"/>
            <a:ext cx="1816702" cy="2436259"/>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410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disciplinary investigations prevented since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January 2017</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8264" y="264261"/>
            <a:ext cx="1902038" cy="932493"/>
          </a:xfrm>
          <a:prstGeom prst="rect">
            <a:avLst/>
          </a:prstGeom>
        </p:spPr>
      </p:pic>
    </p:spTree>
    <p:extLst>
      <p:ext uri="{BB962C8B-B14F-4D97-AF65-F5344CB8AC3E}">
        <p14:creationId xmlns:p14="http://schemas.microsoft.com/office/powerpoint/2010/main" val="226616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835878" y="846420"/>
            <a:ext cx="5219758" cy="502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0166" y="188647"/>
            <a:ext cx="1420138" cy="696237"/>
          </a:xfrm>
          <a:prstGeom prst="rect">
            <a:avLst/>
          </a:prstGeom>
        </p:spPr>
      </p:pic>
      <p:sp>
        <p:nvSpPr>
          <p:cNvPr id="5" name="Speech Bubble: Oval 4">
            <a:extLst>
              <a:ext uri="{FF2B5EF4-FFF2-40B4-BE49-F238E27FC236}">
                <a16:creationId xmlns:a16="http://schemas.microsoft.com/office/drawing/2014/main" id="{6722F849-0965-4B18-8BFA-9FB828A637DB}"/>
              </a:ext>
            </a:extLst>
          </p:cNvPr>
          <p:cNvSpPr/>
          <p:nvPr/>
        </p:nvSpPr>
        <p:spPr>
          <a:xfrm>
            <a:off x="300553" y="2610293"/>
            <a:ext cx="3535325" cy="2286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Our Just and Learning Culture has shaped how we have approached improvements in our people processes.</a:t>
            </a:r>
            <a:endParaRPr lang="en-GB" dirty="0">
              <a:solidFill>
                <a:schemeClr val="bg1"/>
              </a:solidFill>
            </a:endParaRPr>
          </a:p>
        </p:txBody>
      </p:sp>
    </p:spTree>
    <p:extLst>
      <p:ext uri="{BB962C8B-B14F-4D97-AF65-F5344CB8AC3E}">
        <p14:creationId xmlns:p14="http://schemas.microsoft.com/office/powerpoint/2010/main" val="1450418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3528392" cy="1224136"/>
          </a:xfrm>
        </p:spPr>
        <p:txBody>
          <a:bodyPr>
            <a:normAutofit lnSpcReduction="10000"/>
          </a:bodyPr>
          <a:lstStyle/>
          <a:p>
            <a:pPr marL="0" indent="0" algn="ctr">
              <a:buNone/>
            </a:pPr>
            <a:r>
              <a:rPr lang="en-GB" sz="4000" b="1" dirty="0">
                <a:latin typeface="Arial" panose="020B0604020202020204" pitchFamily="34" charset="0"/>
                <a:cs typeface="Arial" panose="020B0604020202020204" pitchFamily="34" charset="0"/>
              </a:rPr>
              <a:t>The Business Case </a:t>
            </a:r>
          </a:p>
          <a:p>
            <a:endParaRPr lang="en-GB" dirty="0"/>
          </a:p>
          <a:p>
            <a:endParaRPr lang="en-GB"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264" y="404664"/>
            <a:ext cx="1492822" cy="73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3928" y="1484784"/>
            <a:ext cx="4416342" cy="4824536"/>
          </a:xfrm>
          <a:prstGeom prst="rect">
            <a:avLst/>
          </a:prstGeom>
        </p:spPr>
      </p:pic>
    </p:spTree>
    <p:extLst>
      <p:ext uri="{BB962C8B-B14F-4D97-AF65-F5344CB8AC3E}">
        <p14:creationId xmlns:p14="http://schemas.microsoft.com/office/powerpoint/2010/main" val="1885599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7709" y="222209"/>
            <a:ext cx="1620658" cy="880197"/>
          </a:xfrm>
          <a:prstGeom prst="rect">
            <a:avLst/>
          </a:prstGeom>
        </p:spPr>
      </p:pic>
      <p:sp>
        <p:nvSpPr>
          <p:cNvPr id="2" name="TextBox 1"/>
          <p:cNvSpPr txBox="1"/>
          <p:nvPr/>
        </p:nvSpPr>
        <p:spPr>
          <a:xfrm>
            <a:off x="185054" y="246809"/>
            <a:ext cx="6677564"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 as imagined &amp; work as designed </a:t>
            </a:r>
          </a:p>
        </p:txBody>
      </p:sp>
      <p:sp>
        <p:nvSpPr>
          <p:cNvPr id="5" name="Speech Bubble: Oval 4">
            <a:extLst>
              <a:ext uri="{FF2B5EF4-FFF2-40B4-BE49-F238E27FC236}">
                <a16:creationId xmlns:a16="http://schemas.microsoft.com/office/drawing/2014/main" id="{719BC58E-8755-45F0-B221-CDFCA905ACBB}"/>
              </a:ext>
            </a:extLst>
          </p:cNvPr>
          <p:cNvSpPr/>
          <p:nvPr/>
        </p:nvSpPr>
        <p:spPr>
          <a:xfrm>
            <a:off x="2405615" y="5002618"/>
            <a:ext cx="2695354" cy="136628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 your policies enable or inhibit good care?</a:t>
            </a:r>
          </a:p>
        </p:txBody>
      </p:sp>
    </p:spTree>
    <p:extLst>
      <p:ext uri="{BB962C8B-B14F-4D97-AF65-F5344CB8AC3E}">
        <p14:creationId xmlns:p14="http://schemas.microsoft.com/office/powerpoint/2010/main" val="4162954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284" y="471950"/>
            <a:ext cx="8883192" cy="1300867"/>
          </a:xfrm>
        </p:spPr>
        <p:txBody>
          <a:bodyPr anchor="t">
            <a:normAutofit fontScale="90000"/>
          </a:bodyPr>
          <a:lstStyle/>
          <a:p>
            <a:pPr algn="l"/>
            <a:r>
              <a:rPr lang="en-GB" sz="2400" b="1" dirty="0">
                <a:solidFill>
                  <a:srgbClr val="0070C0"/>
                </a:solidFill>
                <a:latin typeface="Arial" pitchFamily="34" charset="0"/>
                <a:cs typeface="Arial" pitchFamily="34" charset="0"/>
              </a:rPr>
              <a:t>Value Creation 2018 Breakthroughs</a:t>
            </a:r>
            <a:br>
              <a:rPr lang="en-GB" sz="2400" b="1" dirty="0">
                <a:solidFill>
                  <a:srgbClr val="0070C0"/>
                </a:solidFill>
                <a:latin typeface="Arial" pitchFamily="34" charset="0"/>
                <a:cs typeface="Arial" pitchFamily="34" charset="0"/>
              </a:rPr>
            </a:br>
            <a:r>
              <a:rPr lang="en-GB" sz="2400" b="1" dirty="0">
                <a:solidFill>
                  <a:srgbClr val="0070C0"/>
                </a:solidFill>
                <a:latin typeface="Arial" pitchFamily="34" charset="0"/>
                <a:cs typeface="Arial" pitchFamily="34" charset="0"/>
              </a:rPr>
              <a:t>2018 Staff Survey Results – Safety Culture</a:t>
            </a:r>
            <a:br>
              <a:rPr lang="en-GB" sz="2400" b="1" dirty="0">
                <a:solidFill>
                  <a:srgbClr val="0070C0"/>
                </a:solidFill>
                <a:latin typeface="Arial" pitchFamily="34" charset="0"/>
                <a:cs typeface="Arial" pitchFamily="34" charset="0"/>
              </a:rPr>
            </a:br>
            <a:r>
              <a:rPr lang="en-GB" sz="2400" b="1" dirty="0">
                <a:solidFill>
                  <a:srgbClr val="0070C0"/>
                </a:solidFill>
                <a:latin typeface="Arial" pitchFamily="34" charset="0"/>
                <a:cs typeface="Arial" pitchFamily="34" charset="0"/>
              </a:rPr>
              <a:t>Overall staff culture theme 6.9 against an national average of 6.8</a:t>
            </a: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1916839"/>
            <a:ext cx="8717178" cy="326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5445236"/>
            <a:ext cx="85731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GB" sz="2200" b="1" i="1" u="none" strike="noStrike" kern="1200" cap="none" spc="0" normalizeH="0" baseline="0" noProof="0" dirty="0">
                <a:ln>
                  <a:noFill/>
                </a:ln>
                <a:solidFill>
                  <a:srgbClr val="0070C0"/>
                </a:solidFill>
                <a:effectLst/>
                <a:uLnTx/>
                <a:uFillTx/>
                <a:latin typeface="Arial" pitchFamily="34" charset="0"/>
                <a:ea typeface="+mn-ea"/>
                <a:cs typeface="Arial" pitchFamily="34" charset="0"/>
              </a:rPr>
              <a:t>In our community division following acquisition on 1</a:t>
            </a:r>
            <a:r>
              <a:rPr kumimoji="0" lang="en-GB" sz="2200" b="1" i="1" u="none" strike="noStrike" kern="1200" cap="none" spc="0" normalizeH="0" baseline="30000" noProof="0" dirty="0">
                <a:ln>
                  <a:noFill/>
                </a:ln>
                <a:solidFill>
                  <a:srgbClr val="0070C0"/>
                </a:solidFill>
                <a:effectLst/>
                <a:uLnTx/>
                <a:uFillTx/>
                <a:latin typeface="Arial" pitchFamily="34" charset="0"/>
                <a:ea typeface="+mn-ea"/>
                <a:cs typeface="Arial" pitchFamily="34" charset="0"/>
              </a:rPr>
              <a:t>st</a:t>
            </a:r>
            <a:r>
              <a:rPr kumimoji="0" lang="en-GB" sz="2200" b="1" i="1" u="none" strike="noStrike" kern="1200" cap="none" spc="0" normalizeH="0" baseline="0" noProof="0" dirty="0">
                <a:ln>
                  <a:noFill/>
                </a:ln>
                <a:solidFill>
                  <a:srgbClr val="0070C0"/>
                </a:solidFill>
                <a:effectLst/>
                <a:uLnTx/>
                <a:uFillTx/>
                <a:latin typeface="Arial" pitchFamily="34" charset="0"/>
                <a:ea typeface="+mn-ea"/>
                <a:cs typeface="Arial" pitchFamily="34" charset="0"/>
              </a:rPr>
              <a:t> April 2018 (post Kirkup enquiry) 10% improvement</a:t>
            </a:r>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55524" y="116632"/>
            <a:ext cx="157242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1093454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a:xfrm>
            <a:off x="64224" y="285038"/>
            <a:ext cx="7306420" cy="734853"/>
          </a:xfrm>
          <a:prstGeom prst="rect">
            <a:avLst/>
          </a:prstGeom>
          <a:noFill/>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itchFamily="34" charset="0"/>
                <a:ea typeface="+mj-ea"/>
                <a:cs typeface="Arial" pitchFamily="34" charset="0"/>
              </a:rPr>
              <a:t>Overall Staff Engagement</a:t>
            </a:r>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7578" y="161928"/>
            <a:ext cx="1026757" cy="7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02346" y="1971041"/>
            <a:ext cx="30145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Meeting or exceeding National Average</a:t>
            </a:r>
          </a:p>
        </p:txBody>
      </p:sp>
      <p:sp>
        <p:nvSpPr>
          <p:cNvPr id="10" name="TextBox 9"/>
          <p:cNvSpPr txBox="1"/>
          <p:nvPr/>
        </p:nvSpPr>
        <p:spPr>
          <a:xfrm>
            <a:off x="5429108" y="2155712"/>
            <a:ext cx="30145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Below National Average</a:t>
            </a: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29" y="1019891"/>
            <a:ext cx="8945955" cy="312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Chart 6"/>
          <p:cNvGraphicFramePr>
            <a:graphicFrameLocks/>
          </p:cNvGraphicFramePr>
          <p:nvPr/>
        </p:nvGraphicFramePr>
        <p:xfrm>
          <a:off x="486259" y="4343402"/>
          <a:ext cx="8348073" cy="229594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289916" y="1019891"/>
            <a:ext cx="31872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F81BD">
                    <a:lumMod val="75000"/>
                  </a:srgbClr>
                </a:solidFill>
                <a:effectLst/>
                <a:uLnTx/>
                <a:uFillTx/>
                <a:latin typeface="Calibri"/>
                <a:ea typeface="+mn-ea"/>
                <a:cs typeface="+mn-cs"/>
              </a:rPr>
              <a:t>2017 – 2018 Comparison</a:t>
            </a:r>
          </a:p>
        </p:txBody>
      </p:sp>
      <p:sp>
        <p:nvSpPr>
          <p:cNvPr id="12" name="TextBox 11"/>
          <p:cNvSpPr txBox="1"/>
          <p:nvPr/>
        </p:nvSpPr>
        <p:spPr>
          <a:xfrm>
            <a:off x="2509599" y="4343400"/>
            <a:ext cx="31872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F81BD">
                    <a:lumMod val="75000"/>
                  </a:srgbClr>
                </a:solidFill>
                <a:effectLst/>
                <a:uLnTx/>
                <a:uFillTx/>
                <a:latin typeface="Calibri"/>
                <a:ea typeface="+mn-ea"/>
                <a:cs typeface="+mn-cs"/>
              </a:rPr>
              <a:t>Overall Engagement Score</a:t>
            </a:r>
          </a:p>
        </p:txBody>
      </p:sp>
      <p:sp>
        <p:nvSpPr>
          <p:cNvPr id="3" name="Footer Placeholder 2"/>
          <p:cNvSpPr>
            <a:spLocks noGrp="1"/>
          </p:cNvSpPr>
          <p:nvPr>
            <p:ph type="ftr" sz="quarter" idx="11"/>
          </p:nvPr>
        </p:nvSpPr>
        <p:spPr>
          <a:xfrm>
            <a:off x="3089406" y="6486103"/>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3539681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48472" y="2276872"/>
            <a:ext cx="5004048" cy="4464496"/>
          </a:xfrm>
        </p:spPr>
        <p:txBody>
          <a:bodyPr/>
          <a:lstStyle/>
          <a:p>
            <a:pPr>
              <a:spcBef>
                <a:spcPts val="0"/>
              </a:spcBef>
            </a:pPr>
            <a:r>
              <a:rPr lang="en-GB" sz="3200" dirty="0"/>
              <a:t>AMBULANCE </a:t>
            </a:r>
          </a:p>
          <a:p>
            <a:pPr>
              <a:spcBef>
                <a:spcPts val="0"/>
              </a:spcBef>
            </a:pPr>
            <a:r>
              <a:rPr lang="en-GB" sz="3200" dirty="0"/>
              <a:t>CULTURE CONFERENCE</a:t>
            </a:r>
          </a:p>
          <a:p>
            <a:pPr>
              <a:spcBef>
                <a:spcPts val="0"/>
              </a:spcBef>
            </a:pPr>
            <a:endParaRPr lang="en-GB" sz="2800" dirty="0"/>
          </a:p>
          <a:p>
            <a:pPr>
              <a:spcBef>
                <a:spcPts val="0"/>
              </a:spcBef>
            </a:pPr>
            <a:r>
              <a:rPr lang="en-GB" sz="2800" dirty="0"/>
              <a:t>CALNAS </a:t>
            </a:r>
          </a:p>
          <a:p>
            <a:pPr>
              <a:spcBef>
                <a:spcPts val="0"/>
              </a:spcBef>
            </a:pPr>
            <a:r>
              <a:rPr lang="en-GB" sz="2000" dirty="0"/>
              <a:t>Culture And Leadership Network </a:t>
            </a:r>
          </a:p>
          <a:p>
            <a:pPr>
              <a:spcBef>
                <a:spcPts val="0"/>
              </a:spcBef>
            </a:pPr>
            <a:r>
              <a:rPr lang="en-GB" sz="2000" dirty="0"/>
              <a:t>for Ambulance Services</a:t>
            </a:r>
          </a:p>
          <a:p>
            <a:pPr>
              <a:spcBef>
                <a:spcPts val="0"/>
              </a:spcBef>
            </a:pPr>
            <a:endParaRPr lang="en-GB" sz="2000" dirty="0"/>
          </a:p>
          <a:p>
            <a:pPr>
              <a:spcBef>
                <a:spcPts val="0"/>
              </a:spcBef>
            </a:pPr>
            <a:r>
              <a:rPr lang="en-GB" sz="2000" dirty="0"/>
              <a:t>17 January 2020</a:t>
            </a:r>
          </a:p>
          <a:p>
            <a:pPr>
              <a:spcBef>
                <a:spcPts val="0"/>
              </a:spcBef>
            </a:pPr>
            <a:endParaRPr lang="en-GB" sz="2000" dirty="0"/>
          </a:p>
          <a:p>
            <a:pPr>
              <a:spcBef>
                <a:spcPts val="0"/>
              </a:spcBef>
            </a:pPr>
            <a:r>
              <a:rPr lang="en-GB" sz="1600" b="0" dirty="0"/>
              <a:t>Claus Madsen, AD of Education and OD, Yorkshire Ambulance Service / Chair of CALNAS</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3165" y="51394"/>
            <a:ext cx="5045339" cy="1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1773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40" y="127681"/>
            <a:ext cx="8229600" cy="1143000"/>
          </a:xfrm>
        </p:spPr>
        <p:txBody>
          <a:bodyPr>
            <a:normAutofit/>
          </a:bodyPr>
          <a:lstStyle/>
          <a:p>
            <a:pPr algn="l"/>
            <a:r>
              <a:rPr lang="en-GB" sz="3600" b="1" dirty="0">
                <a:solidFill>
                  <a:srgbClr val="0070C0"/>
                </a:solidFill>
              </a:rPr>
              <a:t>CQC Inspection Results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4066" y="1130760"/>
            <a:ext cx="7015110" cy="288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84065" y="3992187"/>
            <a:ext cx="7089113" cy="265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95275" y="2036087"/>
            <a:ext cx="110647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a:ea typeface="+mn-ea"/>
                <a:cs typeface="+mn-cs"/>
              </a:rPr>
              <a:t>June 2017</a:t>
            </a:r>
          </a:p>
        </p:txBody>
      </p:sp>
      <p:sp>
        <p:nvSpPr>
          <p:cNvPr id="9" name="Rectangle 8"/>
          <p:cNvSpPr/>
          <p:nvPr/>
        </p:nvSpPr>
        <p:spPr>
          <a:xfrm>
            <a:off x="295275" y="4779665"/>
            <a:ext cx="110647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a:ea typeface="+mn-ea"/>
                <a:cs typeface="+mn-cs"/>
              </a:rPr>
              <a:t>April 2019</a:t>
            </a:r>
          </a:p>
        </p:txBody>
      </p:sp>
      <p:pic>
        <p:nvPicPr>
          <p:cNvPr id="7" name="Picture 6"/>
          <p:cNvPicPr/>
          <p:nvPr/>
        </p:nvPicPr>
        <p:blipFill>
          <a:blip r:embed="rId5" cstate="email">
            <a:extLst>
              <a:ext uri="{28A0092B-C50C-407E-A947-70E740481C1C}">
                <a14:useLocalDpi xmlns:a14="http://schemas.microsoft.com/office/drawing/2010/main"/>
              </a:ext>
            </a:extLst>
          </a:blip>
          <a:srcRect/>
          <a:stretch>
            <a:fillRect/>
          </a:stretch>
        </p:blipFill>
        <p:spPr bwMode="auto">
          <a:xfrm>
            <a:off x="7542098" y="161928"/>
            <a:ext cx="1292228" cy="7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a:xfrm>
            <a:off x="3131840" y="6524203"/>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
        <p:nvSpPr>
          <p:cNvPr id="4" name="TextBox 3">
            <a:extLst>
              <a:ext uri="{FF2B5EF4-FFF2-40B4-BE49-F238E27FC236}">
                <a16:creationId xmlns:a16="http://schemas.microsoft.com/office/drawing/2014/main" id="{4BFCBA6F-6D1C-47CE-AC9E-E4433A4ACC4B}"/>
              </a:ext>
            </a:extLst>
          </p:cNvPr>
          <p:cNvSpPr txBox="1"/>
          <p:nvPr/>
        </p:nvSpPr>
        <p:spPr>
          <a:xfrm>
            <a:off x="3920987" y="5203135"/>
            <a:ext cx="3697356" cy="646331"/>
          </a:xfrm>
          <a:prstGeom prst="rect">
            <a:avLst/>
          </a:prstGeom>
          <a:noFill/>
        </p:spPr>
        <p:txBody>
          <a:bodyPr wrap="square" rtlCol="0">
            <a:spAutoFit/>
          </a:bodyPr>
          <a:lstStyle/>
          <a:p>
            <a:r>
              <a:rPr lang="en-GB" dirty="0"/>
              <a:t>Leadership is everyone – not just the executive team……..</a:t>
            </a:r>
          </a:p>
        </p:txBody>
      </p:sp>
    </p:spTree>
    <p:extLst>
      <p:ext uri="{BB962C8B-B14F-4D97-AF65-F5344CB8AC3E}">
        <p14:creationId xmlns:p14="http://schemas.microsoft.com/office/powerpoint/2010/main" val="916574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3004" y="4222113"/>
            <a:ext cx="6958003" cy="2844946"/>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067" y="548680"/>
            <a:ext cx="6963866" cy="284494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5519" y="2132856"/>
            <a:ext cx="7122136" cy="3511730"/>
          </a:xfrm>
          <a:prstGeom prst="rect">
            <a:avLst/>
          </a:prstGeom>
        </p:spPr>
      </p:pic>
      <p:sp>
        <p:nvSpPr>
          <p:cNvPr id="6" name="Rectangle 1"/>
          <p:cNvSpPr txBox="1">
            <a:spLocks noChangeArrowheads="1"/>
          </p:cNvSpPr>
          <p:nvPr/>
        </p:nvSpPr>
        <p:spPr>
          <a:xfrm>
            <a:off x="619857" y="334971"/>
            <a:ext cx="5752343" cy="1023477"/>
          </a:xfrm>
          <a:prstGeom prst="rect">
            <a:avLst/>
          </a:prstGeom>
          <a:noFill/>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j-ea"/>
                <a:cs typeface="Arial" pitchFamily="34" charset="0"/>
              </a:rPr>
              <a:t>Systematising change</a:t>
            </a:r>
          </a:p>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Arial" pitchFamily="34" charset="0"/>
                <a:ea typeface="+mj-ea"/>
                <a:cs typeface="Arial" pitchFamily="34" charset="0"/>
              </a:rPr>
              <a:t>Just and Learning: Distinguishing </a:t>
            </a:r>
          </a:p>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Arial" pitchFamily="34" charset="0"/>
                <a:ea typeface="+mj-ea"/>
                <a:cs typeface="Arial" pitchFamily="34" charset="0"/>
              </a:rPr>
              <a:t>causality versus contribution</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44030" y="116634"/>
            <a:ext cx="1092469" cy="593332"/>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342512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safetydifferently.com/wp-content/uploads/2018/09/Picture1.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3266" y="1280120"/>
            <a:ext cx="6219056" cy="5029200"/>
          </a:xfrm>
          <a:prstGeom prst="rect">
            <a:avLst/>
          </a:prstGeom>
          <a:noFill/>
          <a:ln>
            <a:noFill/>
          </a:ln>
        </p:spPr>
      </p:pic>
      <p:sp>
        <p:nvSpPr>
          <p:cNvPr id="3" name="TextBox 2"/>
          <p:cNvSpPr txBox="1"/>
          <p:nvPr/>
        </p:nvSpPr>
        <p:spPr>
          <a:xfrm>
            <a:off x="323533" y="188643"/>
            <a:ext cx="86463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Systematising Change -</a:t>
            </a: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mn-ea"/>
                <a:cs typeface="Arial"/>
              </a:rPr>
              <a:t>Learning from the every day routine,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mn-ea"/>
                <a:cs typeface="Arial"/>
              </a:rPr>
              <a:t>not just incidents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4030" y="116634"/>
            <a:ext cx="1092469" cy="59333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3605153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1847" y="1120844"/>
            <a:ext cx="6473324" cy="5402016"/>
            <a:chOff x="2737089" y="1859103"/>
            <a:chExt cx="4574165" cy="4903875"/>
          </a:xfrm>
        </p:grpSpPr>
        <p:grpSp>
          <p:nvGrpSpPr>
            <p:cNvPr id="59" name="Group 58"/>
            <p:cNvGrpSpPr/>
            <p:nvPr/>
          </p:nvGrpSpPr>
          <p:grpSpPr>
            <a:xfrm>
              <a:off x="2737089" y="1859103"/>
              <a:ext cx="1916113" cy="3079780"/>
              <a:chOff x="2051720" y="1259468"/>
              <a:chExt cx="1916113" cy="3079780"/>
            </a:xfrm>
          </p:grpSpPr>
          <p:pic>
            <p:nvPicPr>
              <p:cNvPr id="46" name="Picture 45" descr="safety 1 to 2 (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1720" y="1700808"/>
                <a:ext cx="1916113" cy="2638440"/>
              </a:xfrm>
              <a:prstGeom prst="rect">
                <a:avLst/>
              </a:prstGeom>
            </p:spPr>
          </p:pic>
          <p:sp>
            <p:nvSpPr>
              <p:cNvPr id="49" name="TextBox 48"/>
              <p:cNvSpPr txBox="1"/>
              <p:nvPr/>
            </p:nvSpPr>
            <p:spPr>
              <a:xfrm>
                <a:off x="2483768" y="1259468"/>
                <a:ext cx="755744" cy="3352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Arial" pitchFamily="34" charset="0"/>
                  </a:rPr>
                  <a:t>Safety 1</a:t>
                </a:r>
              </a:p>
            </p:txBody>
          </p:sp>
        </p:grpSp>
        <p:grpSp>
          <p:nvGrpSpPr>
            <p:cNvPr id="60" name="Group 59"/>
            <p:cNvGrpSpPr/>
            <p:nvPr/>
          </p:nvGrpSpPr>
          <p:grpSpPr>
            <a:xfrm>
              <a:off x="5472996" y="1859103"/>
              <a:ext cx="1838258" cy="3024336"/>
              <a:chOff x="4612136" y="1268760"/>
              <a:chExt cx="1838258" cy="3024336"/>
            </a:xfrm>
          </p:grpSpPr>
          <p:pic>
            <p:nvPicPr>
              <p:cNvPr id="45" name="Picture 44" descr="safety 1 to 2 (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2136" y="1741162"/>
                <a:ext cx="1838258" cy="2551934"/>
              </a:xfrm>
              <a:prstGeom prst="rect">
                <a:avLst/>
              </a:prstGeom>
            </p:spPr>
          </p:pic>
          <p:sp>
            <p:nvSpPr>
              <p:cNvPr id="50" name="TextBox 49"/>
              <p:cNvSpPr txBox="1"/>
              <p:nvPr/>
            </p:nvSpPr>
            <p:spPr>
              <a:xfrm>
                <a:off x="4932040" y="1268760"/>
                <a:ext cx="755745" cy="3352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Arial" pitchFamily="34" charset="0"/>
                  </a:rPr>
                  <a:t>Safety 2</a:t>
                </a:r>
              </a:p>
            </p:txBody>
          </p:sp>
        </p:grpSp>
        <p:grpSp>
          <p:nvGrpSpPr>
            <p:cNvPr id="61" name="Group 60"/>
            <p:cNvGrpSpPr/>
            <p:nvPr/>
          </p:nvGrpSpPr>
          <p:grpSpPr>
            <a:xfrm>
              <a:off x="2751620" y="5013426"/>
              <a:ext cx="1933414" cy="1749552"/>
              <a:chOff x="2058804" y="4437112"/>
              <a:chExt cx="1933414" cy="1749552"/>
            </a:xfrm>
          </p:grpSpPr>
          <p:pic>
            <p:nvPicPr>
              <p:cNvPr id="47" name="Picture 46" descr="safety 1 to 2 (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8804" y="4945300"/>
                <a:ext cx="1933414" cy="1241364"/>
              </a:xfrm>
              <a:prstGeom prst="rect">
                <a:avLst/>
              </a:prstGeom>
            </p:spPr>
          </p:pic>
          <p:grpSp>
            <p:nvGrpSpPr>
              <p:cNvPr id="57" name="Group 56"/>
              <p:cNvGrpSpPr/>
              <p:nvPr/>
            </p:nvGrpSpPr>
            <p:grpSpPr>
              <a:xfrm rot="5400000">
                <a:off x="2699792" y="4437112"/>
                <a:ext cx="432048" cy="432048"/>
                <a:chOff x="899592" y="3789040"/>
                <a:chExt cx="432048" cy="432048"/>
              </a:xfrm>
            </p:grpSpPr>
            <p:sp>
              <p:nvSpPr>
                <p:cNvPr id="53" name="Chevron 52"/>
                <p:cNvSpPr/>
                <p:nvPr/>
              </p:nvSpPr>
              <p:spPr>
                <a:xfrm>
                  <a:off x="899592" y="3789040"/>
                  <a:ext cx="216024" cy="432048"/>
                </a:xfrm>
                <a:prstGeom prst="chevron">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4" name="Chevron 53"/>
                <p:cNvSpPr/>
                <p:nvPr/>
              </p:nvSpPr>
              <p:spPr>
                <a:xfrm>
                  <a:off x="1115616" y="3789040"/>
                  <a:ext cx="216024" cy="432048"/>
                </a:xfrm>
                <a:prstGeom prst="chevron">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grpSp>
          <p:nvGrpSpPr>
            <p:cNvPr id="62" name="Group 61"/>
            <p:cNvGrpSpPr/>
            <p:nvPr/>
          </p:nvGrpSpPr>
          <p:grpSpPr>
            <a:xfrm>
              <a:off x="5416767" y="5051580"/>
              <a:ext cx="1894487" cy="1676399"/>
              <a:chOff x="4701410" y="4437112"/>
              <a:chExt cx="1894487" cy="1676399"/>
            </a:xfrm>
          </p:grpSpPr>
          <p:pic>
            <p:nvPicPr>
              <p:cNvPr id="48" name="Picture 47" descr="safety 1 to 2 (4).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01410" y="4924050"/>
                <a:ext cx="1894487" cy="1189461"/>
              </a:xfrm>
              <a:prstGeom prst="rect">
                <a:avLst/>
              </a:prstGeom>
            </p:spPr>
          </p:pic>
          <p:grpSp>
            <p:nvGrpSpPr>
              <p:cNvPr id="58" name="Group 57"/>
              <p:cNvGrpSpPr/>
              <p:nvPr/>
            </p:nvGrpSpPr>
            <p:grpSpPr>
              <a:xfrm rot="5400000">
                <a:off x="5292080" y="4437112"/>
                <a:ext cx="432048" cy="432048"/>
                <a:chOff x="899592" y="4509120"/>
                <a:chExt cx="432048" cy="432048"/>
              </a:xfrm>
            </p:grpSpPr>
            <p:sp>
              <p:nvSpPr>
                <p:cNvPr id="55" name="Chevron 54"/>
                <p:cNvSpPr/>
                <p:nvPr/>
              </p:nvSpPr>
              <p:spPr>
                <a:xfrm>
                  <a:off x="899592" y="4509120"/>
                  <a:ext cx="216024" cy="432048"/>
                </a:xfrm>
                <a:prstGeom prst="chevron">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6" name="Chevron 55"/>
                <p:cNvSpPr/>
                <p:nvPr/>
              </p:nvSpPr>
              <p:spPr>
                <a:xfrm>
                  <a:off x="1115616" y="4509120"/>
                  <a:ext cx="216024" cy="432048"/>
                </a:xfrm>
                <a:prstGeom prst="chevr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grpSp>
      <p:sp>
        <p:nvSpPr>
          <p:cNvPr id="20" name="Rectangle 1"/>
          <p:cNvSpPr txBox="1">
            <a:spLocks noChangeArrowheads="1"/>
          </p:cNvSpPr>
          <p:nvPr/>
        </p:nvSpPr>
        <p:spPr>
          <a:xfrm>
            <a:off x="290518" y="334975"/>
            <a:ext cx="7305823" cy="1023477"/>
          </a:xfrm>
          <a:prstGeom prst="rect">
            <a:avLst/>
          </a:prstGeom>
          <a:noFill/>
        </p:spPr>
        <p:txBody>
          <a:bodyPr vert="horz" lIns="107287" tIns="53643" rIns="107287" bIns="53643"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504897"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782"/>
                </a:solidFill>
                <a:effectLst/>
                <a:uLnTx/>
                <a:uFillTx/>
                <a:latin typeface="Arial" pitchFamily="34" charset="0"/>
                <a:ea typeface="+mj-ea"/>
                <a:cs typeface="Arial" pitchFamily="34" charset="0"/>
              </a:rPr>
              <a:t>We are shifting our safety mindset</a:t>
            </a:r>
          </a:p>
        </p:txBody>
      </p:sp>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8265" y="264267"/>
            <a:ext cx="1902038" cy="932493"/>
          </a:xfrm>
          <a:prstGeom prst="rect">
            <a:avLst/>
          </a:prstGeom>
        </p:spPr>
      </p:pic>
      <p:sp>
        <p:nvSpPr>
          <p:cNvPr id="3" name="TextBox 2">
            <a:extLst>
              <a:ext uri="{FF2B5EF4-FFF2-40B4-BE49-F238E27FC236}">
                <a16:creationId xmlns:a16="http://schemas.microsoft.com/office/drawing/2014/main" id="{2C829312-A14A-43ED-AD8B-3EF2BE925E38}"/>
              </a:ext>
            </a:extLst>
          </p:cNvPr>
          <p:cNvSpPr txBox="1"/>
          <p:nvPr/>
        </p:nvSpPr>
        <p:spPr>
          <a:xfrm>
            <a:off x="7005171" y="1933161"/>
            <a:ext cx="1453029" cy="3970318"/>
          </a:xfrm>
          <a:prstGeom prst="rect">
            <a:avLst/>
          </a:prstGeom>
          <a:noFill/>
        </p:spPr>
        <p:txBody>
          <a:bodyPr wrap="square" rtlCol="0">
            <a:spAutoFit/>
          </a:bodyPr>
          <a:lstStyle/>
          <a:p>
            <a:r>
              <a:rPr lang="en-GB" dirty="0"/>
              <a:t>Isolated individuals cannot translate excellent across an organisation – we need to move to collective wisdom and gain a better safety dividend?</a:t>
            </a:r>
          </a:p>
        </p:txBody>
      </p:sp>
    </p:spTree>
    <p:extLst>
      <p:ext uri="{BB962C8B-B14F-4D97-AF65-F5344CB8AC3E}">
        <p14:creationId xmlns:p14="http://schemas.microsoft.com/office/powerpoint/2010/main" val="2897131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47911"/>
            <a:ext cx="8517706" cy="1143000"/>
          </a:xfrm>
        </p:spPr>
        <p:txBody>
          <a:bodyPr>
            <a:normAutofit/>
          </a:bodyPr>
          <a:lstStyle/>
          <a:p>
            <a:r>
              <a:rPr lang="en-GB" b="1" dirty="0"/>
              <a:t>What’s your business case?</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4030" y="116634"/>
            <a:ext cx="1092469" cy="593332"/>
          </a:xfrm>
          <a:prstGeom prst="rect">
            <a:avLst/>
          </a:prstGeom>
        </p:spPr>
      </p:pic>
      <p:pic>
        <p:nvPicPr>
          <p:cNvPr id="2051" name="Picture 3" descr="C:\Users\jbooth\AppData\Local\Microsoft\Windows\Temporary Internet Files\Content.IE5\95VQ2K0B\question-mark[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2966" y="1330612"/>
            <a:ext cx="4551745" cy="4855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4B8C79-A090-4570-B9E0-B37BF6F41B08}"/>
              </a:ext>
            </a:extLst>
          </p:cNvPr>
          <p:cNvSpPr txBox="1"/>
          <p:nvPr/>
        </p:nvSpPr>
        <p:spPr>
          <a:xfrm>
            <a:off x="586409" y="2037522"/>
            <a:ext cx="4905307" cy="2862322"/>
          </a:xfrm>
          <a:prstGeom prst="rect">
            <a:avLst/>
          </a:prstGeom>
          <a:noFill/>
        </p:spPr>
        <p:txBody>
          <a:bodyPr wrap="square" rtlCol="0">
            <a:spAutoFit/>
          </a:bodyPr>
          <a:lstStyle/>
          <a:p>
            <a:r>
              <a:rPr lang="en-GB" dirty="0">
                <a:solidFill>
                  <a:srgbClr val="0070C0"/>
                </a:solidFill>
              </a:rPr>
              <a:t>What’s your burning platform for your organisation?</a:t>
            </a:r>
          </a:p>
          <a:p>
            <a:endParaRPr lang="en-GB" b="1" i="1" dirty="0"/>
          </a:p>
          <a:p>
            <a:r>
              <a:rPr lang="en-GB" b="1" i="1" dirty="0">
                <a:solidFill>
                  <a:srgbClr val="0070C0"/>
                </a:solidFill>
              </a:rPr>
              <a:t>Feedback from room – we do have burning platforms in our ambulance work, just look at our staff survey results and our sickness and staff rates.</a:t>
            </a:r>
          </a:p>
          <a:p>
            <a:endParaRPr lang="en-GB" dirty="0"/>
          </a:p>
          <a:p>
            <a:r>
              <a:rPr lang="en-GB" dirty="0"/>
              <a:t>Our mirrors were staff relations and patient suicide rates.</a:t>
            </a:r>
          </a:p>
        </p:txBody>
      </p:sp>
      <p:sp>
        <p:nvSpPr>
          <p:cNvPr id="6" name="Speech Bubble: Oval 5">
            <a:extLst>
              <a:ext uri="{FF2B5EF4-FFF2-40B4-BE49-F238E27FC236}">
                <a16:creationId xmlns:a16="http://schemas.microsoft.com/office/drawing/2014/main" id="{84707084-82CE-4414-ABE1-E81781DEC4F7}"/>
              </a:ext>
            </a:extLst>
          </p:cNvPr>
          <p:cNvSpPr/>
          <p:nvPr/>
        </p:nvSpPr>
        <p:spPr>
          <a:xfrm>
            <a:off x="3039062" y="4881559"/>
            <a:ext cx="3115340" cy="112979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Our mirrors were staff relations and patient suicide rates.</a:t>
            </a:r>
          </a:p>
        </p:txBody>
      </p:sp>
    </p:spTree>
    <p:extLst>
      <p:ext uri="{BB962C8B-B14F-4D97-AF65-F5344CB8AC3E}">
        <p14:creationId xmlns:p14="http://schemas.microsoft.com/office/powerpoint/2010/main" val="2242539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268166" y="334968"/>
            <a:ext cx="6734418" cy="555048"/>
          </a:xfrm>
          <a:noFill/>
        </p:spPr>
        <p:txBody>
          <a:bodyPr anchor="t">
            <a:normAutofit/>
          </a:bodyPr>
          <a:lstStyle/>
          <a:p>
            <a:pPr algn="l" defTabSz="430322" eaLnBrk="1">
              <a:defRPr/>
            </a:pPr>
            <a:r>
              <a:rPr lang="en-US" sz="2800" b="1" dirty="0">
                <a:solidFill>
                  <a:srgbClr val="0070C0"/>
                </a:solidFill>
                <a:latin typeface="Arial" pitchFamily="34" charset="0"/>
                <a:cs typeface="Arial" pitchFamily="34" charset="0"/>
              </a:rPr>
              <a:t>Learning review following a homicide</a:t>
            </a:r>
            <a:endParaRPr lang="en-US" sz="1300" b="1" dirty="0">
              <a:solidFill>
                <a:schemeClr val="tx1">
                  <a:lumMod val="50000"/>
                  <a:lumOff val="50000"/>
                </a:schemeClr>
              </a:solidFill>
              <a:latin typeface="Arial" pitchFamily="34" charset="0"/>
              <a:cs typeface="Arial"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707" y="222203"/>
            <a:ext cx="1620659" cy="880198"/>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81900"/>
            <a:ext cx="9144000" cy="3535400"/>
          </a:xfrm>
          <a:prstGeom prst="rect">
            <a:avLst/>
          </a:prstGeom>
        </p:spPr>
      </p:pic>
      <p:sp>
        <p:nvSpPr>
          <p:cNvPr id="3" name="TextBox 2"/>
          <p:cNvSpPr txBox="1"/>
          <p:nvPr/>
        </p:nvSpPr>
        <p:spPr>
          <a:xfrm>
            <a:off x="461109" y="5173136"/>
            <a:ext cx="828430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The staff said…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“they felt its was a safe place to reflect, ask questions and really think about our practices”</a:t>
            </a:r>
          </a:p>
        </p:txBody>
      </p:sp>
      <p:sp>
        <p:nvSpPr>
          <p:cNvPr id="4" name="Footer Placeholder 3"/>
          <p:cNvSpPr>
            <a:spLocks noGrp="1"/>
          </p:cNvSpPr>
          <p:nvPr>
            <p:ph type="ftr" sz="quarter" idx="11"/>
          </p:nvPr>
        </p:nvSpPr>
        <p:spPr>
          <a:xfrm>
            <a:off x="3124200" y="649287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0000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8304" y="260648"/>
            <a:ext cx="1566701" cy="64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395536" y="4869160"/>
            <a:ext cx="8604448" cy="1143000"/>
          </a:xfrm>
        </p:spPr>
        <p:txBody>
          <a:bodyPr>
            <a:noAutofit/>
          </a:bodyPr>
          <a:lstStyle/>
          <a:p>
            <a:br>
              <a:rPr lang="en-GB" b="1" dirty="0">
                <a:solidFill>
                  <a:srgbClr val="0070C0"/>
                </a:solidFill>
                <a:latin typeface="Arial" panose="020B0604020202020204" pitchFamily="34" charset="0"/>
                <a:cs typeface="Arial" panose="020B0604020202020204" pitchFamily="34" charset="0"/>
              </a:rPr>
            </a:b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Just and Learning Culture</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Respect &amp; Civility Work Stream</a:t>
            </a:r>
            <a:br>
              <a:rPr lang="en-GB" b="1" dirty="0">
                <a:solidFill>
                  <a:srgbClr val="0070C0"/>
                </a:solidFill>
                <a:latin typeface="Arial" panose="020B0604020202020204" pitchFamily="34" charset="0"/>
                <a:cs typeface="Arial" panose="020B0604020202020204" pitchFamily="34" charset="0"/>
              </a:rPr>
            </a:br>
            <a:br>
              <a:rPr lang="en-GB" b="1" dirty="0">
                <a:solidFill>
                  <a:srgbClr val="0070C0"/>
                </a:solidFill>
                <a:latin typeface="Arial" panose="020B0604020202020204" pitchFamily="34" charset="0"/>
                <a:cs typeface="Arial" panose="020B0604020202020204" pitchFamily="34" charset="0"/>
              </a:rPr>
            </a:br>
            <a:endParaRPr lang="en-GB" sz="3600" b="1" dirty="0">
              <a:solidFill>
                <a:srgbClr val="0070C0"/>
              </a:solidFill>
              <a:latin typeface="Arial" panose="020B0604020202020204" pitchFamily="34" charset="0"/>
              <a:cs typeface="Arial" panose="020B0604020202020204" pitchFamily="34" charset="0"/>
            </a:endParaRPr>
          </a:p>
        </p:txBody>
      </p:sp>
      <p:pic>
        <p:nvPicPr>
          <p:cNvPr id="4" name="Picture 2" descr="C:\Users\newittl\AppData\Local\Microsoft\Windows\Temporary Internet Files\Content.Outlook\ZCZ5L2P2\RespectGrou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5656" y="1268760"/>
            <a:ext cx="6349009" cy="273630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1614447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0" y="29595"/>
            <a:ext cx="4385062" cy="6775242"/>
          </a:xfrm>
          <a:prstGeom prst="rect">
            <a:avLst/>
          </a:prstGeom>
        </p:spPr>
      </p:pic>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4427985" y="44624"/>
            <a:ext cx="4703766" cy="677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1403648" y="647124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916487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42" y="289969"/>
            <a:ext cx="8229600" cy="1143000"/>
          </a:xfrm>
        </p:spPr>
        <p:txBody>
          <a:bodyPr/>
          <a:lstStyle/>
          <a:p>
            <a:pPr algn="l"/>
            <a:r>
              <a:rPr lang="en-GB" sz="3200" dirty="0"/>
              <a:t>Description of harm in claims 2014-2019;</a:t>
            </a:r>
            <a:br>
              <a:rPr lang="en-GB" sz="3200" dirty="0"/>
            </a:br>
            <a:r>
              <a:rPr lang="en-GB" sz="3200" dirty="0"/>
              <a:t>NHS Resolution</a:t>
            </a:r>
          </a:p>
        </p:txBody>
      </p:sp>
      <p:sp>
        <p:nvSpPr>
          <p:cNvPr id="3" name="Content Placeholder 2"/>
          <p:cNvSpPr>
            <a:spLocks noGrp="1"/>
          </p:cNvSpPr>
          <p:nvPr>
            <p:ph idx="1"/>
          </p:nvPr>
        </p:nvSpPr>
        <p:spPr>
          <a:xfrm>
            <a:off x="306342" y="1600202"/>
            <a:ext cx="8586138" cy="4709119"/>
          </a:xfrm>
        </p:spPr>
        <p:txBody>
          <a:bodyPr>
            <a:normAutofit/>
          </a:bodyPr>
          <a:lstStyle/>
          <a:p>
            <a:endParaRPr lang="en-GB" sz="2800" dirty="0"/>
          </a:p>
          <a:p>
            <a:endParaRPr lang="en-GB" sz="2800" dirty="0"/>
          </a:p>
          <a:p>
            <a:endParaRPr lang="en-GB" sz="2800" dirty="0"/>
          </a:p>
        </p:txBody>
      </p:sp>
      <p:pic>
        <p:nvPicPr>
          <p:cNvPr id="4" name="Picture 3"/>
          <p:cNvPicPr>
            <a:picLocks noChangeAspect="1"/>
          </p:cNvPicPr>
          <p:nvPr/>
        </p:nvPicPr>
        <p:blipFill>
          <a:blip r:embed="rId3"/>
          <a:stretch>
            <a:fillRect/>
          </a:stretch>
        </p:blipFill>
        <p:spPr>
          <a:xfrm>
            <a:off x="869258" y="1600202"/>
            <a:ext cx="7385326" cy="509731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1352" y="264750"/>
            <a:ext cx="1620659" cy="880198"/>
          </a:xfrm>
          <a:prstGeom prst="rect">
            <a:avLst/>
          </a:prstGeom>
        </p:spPr>
      </p:pic>
      <p:sp>
        <p:nvSpPr>
          <p:cNvPr id="6" name="Footer Placeholder 5"/>
          <p:cNvSpPr>
            <a:spLocks noGrp="1"/>
          </p:cNvSpPr>
          <p:nvPr>
            <p:ph type="ftr" sz="quarter" idx="11"/>
          </p:nvPr>
        </p:nvSpPr>
        <p:spPr>
          <a:xfrm>
            <a:off x="3203848" y="6597352"/>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2322368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707" y="222203"/>
            <a:ext cx="1620659" cy="880198"/>
          </a:xfrm>
          <a:prstGeom prst="rect">
            <a:avLst/>
          </a:prstGeom>
        </p:spPr>
      </p:pic>
      <p:sp>
        <p:nvSpPr>
          <p:cNvPr id="3" name="Isosceles Triangle 2"/>
          <p:cNvSpPr/>
          <p:nvPr/>
        </p:nvSpPr>
        <p:spPr>
          <a:xfrm>
            <a:off x="4474435" y="1848466"/>
            <a:ext cx="3512385" cy="3283974"/>
          </a:xfrm>
          <a:prstGeom prst="triangl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557765" y="5132440"/>
            <a:ext cx="15066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Perceived Bully </a:t>
            </a:r>
          </a:p>
        </p:txBody>
      </p:sp>
      <p:sp>
        <p:nvSpPr>
          <p:cNvPr id="9" name="TextBox 8"/>
          <p:cNvSpPr txBox="1"/>
          <p:nvPr/>
        </p:nvSpPr>
        <p:spPr>
          <a:xfrm>
            <a:off x="7083763" y="5132440"/>
            <a:ext cx="1874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Perceived Victim</a:t>
            </a:r>
          </a:p>
        </p:txBody>
      </p:sp>
      <p:sp>
        <p:nvSpPr>
          <p:cNvPr id="10" name="TextBox 9"/>
          <p:cNvSpPr txBox="1"/>
          <p:nvPr/>
        </p:nvSpPr>
        <p:spPr>
          <a:xfrm>
            <a:off x="5767330" y="1401098"/>
            <a:ext cx="1874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Bystander </a:t>
            </a:r>
          </a:p>
        </p:txBody>
      </p:sp>
      <p:sp>
        <p:nvSpPr>
          <p:cNvPr id="7" name="Oval Callout 6"/>
          <p:cNvSpPr/>
          <p:nvPr/>
        </p:nvSpPr>
        <p:spPr>
          <a:xfrm>
            <a:off x="599012" y="1494503"/>
            <a:ext cx="4329219" cy="2664542"/>
          </a:xfrm>
          <a:prstGeom prst="wedgeEllipseCallout">
            <a:avLst>
              <a:gd name="adj1" fmla="val -33831"/>
              <a:gd name="adj2" fmla="val 69142"/>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107263" y="2172929"/>
            <a:ext cx="34397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a:ea typeface="+mn-ea"/>
                <a:cs typeface="+mn-cs"/>
              </a:rPr>
              <a:t>I WILL SPEAK UP!</a:t>
            </a:r>
          </a:p>
        </p:txBody>
      </p:sp>
      <p:pic>
        <p:nvPicPr>
          <p:cNvPr id="1026" name="Picture 2" descr="Image result for stickm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16" y="4712110"/>
            <a:ext cx="263769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ickm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8230" y="65753"/>
            <a:ext cx="2637692" cy="142875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p:cNvSpPr>
            <a:spLocks noGrp="1"/>
          </p:cNvSpPr>
          <p:nvPr>
            <p:ph type="ftr" sz="quarter" idx="11"/>
          </p:nvPr>
        </p:nvSpPr>
        <p:spPr>
          <a:xfrm>
            <a:off x="2195736" y="6525344"/>
            <a:ext cx="5053191" cy="20943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999999"/>
                </a:solidFill>
                <a:effectLst/>
                <a:uLnTx/>
                <a:uFillTx/>
                <a:latin typeface="Calibri"/>
                <a:ea typeface="+mn-ea"/>
                <a:cs typeface="+mn-cs"/>
              </a:rPr>
              <a:t>© Mersey Care NHS Foundation Trust</a:t>
            </a:r>
            <a:endParaRPr kumimoji="0" lang="en-US" sz="1200" b="0" i="0" u="none" strike="noStrike" kern="1200" cap="none" spc="0" normalizeH="0" baseline="0" noProof="0" dirty="0">
              <a:ln>
                <a:noFill/>
              </a:ln>
              <a:solidFill>
                <a:srgbClr val="999999"/>
              </a:solidFill>
              <a:effectLst/>
              <a:uLnTx/>
              <a:uFillTx/>
              <a:latin typeface="Calibri"/>
              <a:ea typeface="+mn-ea"/>
              <a:cs typeface="+mn-cs"/>
            </a:endParaRPr>
          </a:p>
        </p:txBody>
      </p:sp>
    </p:spTree>
    <p:extLst>
      <p:ext uri="{BB962C8B-B14F-4D97-AF65-F5344CB8AC3E}">
        <p14:creationId xmlns:p14="http://schemas.microsoft.com/office/powerpoint/2010/main" val="207759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3165" y="51394"/>
            <a:ext cx="5045339" cy="1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B2AAF546-25B8-4D27-8C6C-3E94E87C57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1188" y="1989688"/>
            <a:ext cx="3109292" cy="2331969"/>
          </a:xfrm>
          <a:prstGeom prst="rect">
            <a:avLst/>
          </a:prstGeom>
        </p:spPr>
      </p:pic>
      <p:sp>
        <p:nvSpPr>
          <p:cNvPr id="2" name="Speech Bubble: Oval 1">
            <a:extLst>
              <a:ext uri="{FF2B5EF4-FFF2-40B4-BE49-F238E27FC236}">
                <a16:creationId xmlns:a16="http://schemas.microsoft.com/office/drawing/2014/main" id="{6CABDD64-5F1D-495A-A214-17B9D5BDA85C}"/>
              </a:ext>
            </a:extLst>
          </p:cNvPr>
          <p:cNvSpPr/>
          <p:nvPr/>
        </p:nvSpPr>
        <p:spPr>
          <a:xfrm>
            <a:off x="3646968" y="4503464"/>
            <a:ext cx="5411972" cy="2019610"/>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“Through the AACE Human Resource Directors group – We were asked to work through at a national level where we could make a difference to our culture..</a:t>
            </a:r>
          </a:p>
          <a:p>
            <a:r>
              <a:rPr lang="en-GB" sz="1200" dirty="0"/>
              <a:t>Locally we are all doing exciting stuff and want to improve the staff survey results. Lets inspire each other and take the opportunity to drive our work at a national level”.</a:t>
            </a:r>
          </a:p>
        </p:txBody>
      </p:sp>
    </p:spTree>
    <p:extLst>
      <p:ext uri="{BB962C8B-B14F-4D97-AF65-F5344CB8AC3E}">
        <p14:creationId xmlns:p14="http://schemas.microsoft.com/office/powerpoint/2010/main" val="19273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F6CEB6-8142-4B43-BC3F-09FE532401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294" y="24191"/>
            <a:ext cx="1889705" cy="1146444"/>
          </a:xfrm>
          <a:prstGeom prst="rect">
            <a:avLst/>
          </a:prstGeom>
        </p:spPr>
      </p:pic>
      <p:pic>
        <p:nvPicPr>
          <p:cNvPr id="3" name="Picture 2">
            <a:extLst>
              <a:ext uri="{FF2B5EF4-FFF2-40B4-BE49-F238E27FC236}">
                <a16:creationId xmlns:a16="http://schemas.microsoft.com/office/drawing/2014/main" id="{B2764576-FE89-4B40-8F63-2783B81FEE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5450" y="1416050"/>
            <a:ext cx="5753100" cy="4025900"/>
          </a:xfrm>
          <a:prstGeom prst="rect">
            <a:avLst/>
          </a:prstGeom>
        </p:spPr>
      </p:pic>
      <p:pic>
        <p:nvPicPr>
          <p:cNvPr id="4" name="Picture 3">
            <a:extLst>
              <a:ext uri="{FF2B5EF4-FFF2-40B4-BE49-F238E27FC236}">
                <a16:creationId xmlns:a16="http://schemas.microsoft.com/office/drawing/2014/main" id="{395E1F31-2495-2248-BB40-B458A579C1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56" y="1882754"/>
            <a:ext cx="3442513" cy="5131198"/>
          </a:xfrm>
          <a:prstGeom prst="rect">
            <a:avLst/>
          </a:prstGeom>
        </p:spPr>
      </p:pic>
      <p:pic>
        <p:nvPicPr>
          <p:cNvPr id="5" name="Picture 4">
            <a:extLst>
              <a:ext uri="{FF2B5EF4-FFF2-40B4-BE49-F238E27FC236}">
                <a16:creationId xmlns:a16="http://schemas.microsoft.com/office/drawing/2014/main" id="{BCDA4BC8-0A00-8F41-B8DF-B0C8ABB2B4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40408" y="4128195"/>
            <a:ext cx="3442513" cy="2729805"/>
          </a:xfrm>
          <a:prstGeom prst="rect">
            <a:avLst/>
          </a:prstGeom>
        </p:spPr>
      </p:pic>
      <p:pic>
        <p:nvPicPr>
          <p:cNvPr id="6" name="Picture 5">
            <a:extLst>
              <a:ext uri="{FF2B5EF4-FFF2-40B4-BE49-F238E27FC236}">
                <a16:creationId xmlns:a16="http://schemas.microsoft.com/office/drawing/2014/main" id="{DF06D788-A2D7-6A47-8B8B-10E7D0BC4B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80020" y="1215070"/>
            <a:ext cx="2906422" cy="3984172"/>
          </a:xfrm>
          <a:prstGeom prst="rect">
            <a:avLst/>
          </a:prstGeom>
        </p:spPr>
      </p:pic>
      <p:pic>
        <p:nvPicPr>
          <p:cNvPr id="7" name="Picture 6">
            <a:extLst>
              <a:ext uri="{FF2B5EF4-FFF2-40B4-BE49-F238E27FC236}">
                <a16:creationId xmlns:a16="http://schemas.microsoft.com/office/drawing/2014/main" id="{DEA2877F-5A67-3F42-B922-ECFD6606C9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85999" y="1191985"/>
            <a:ext cx="2212522" cy="2950029"/>
          </a:xfrm>
          <a:prstGeom prst="rect">
            <a:avLst/>
          </a:prstGeom>
        </p:spPr>
      </p:pic>
      <p:pic>
        <p:nvPicPr>
          <p:cNvPr id="8" name="Picture 7">
            <a:extLst>
              <a:ext uri="{FF2B5EF4-FFF2-40B4-BE49-F238E27FC236}">
                <a16:creationId xmlns:a16="http://schemas.microsoft.com/office/drawing/2014/main" id="{DF5D3C84-221B-474C-B017-238548A53D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1936" y="285027"/>
            <a:ext cx="570688" cy="861935"/>
          </a:xfrm>
          <a:prstGeom prst="rect">
            <a:avLst/>
          </a:prstGeom>
        </p:spPr>
      </p:pic>
      <p:pic>
        <p:nvPicPr>
          <p:cNvPr id="9" name="Picture 2" descr="https://pbs.twimg.com/media/D-AHgfCWsAACVfN.jpg">
            <a:extLst>
              <a:ext uri="{FF2B5EF4-FFF2-40B4-BE49-F238E27FC236}">
                <a16:creationId xmlns:a16="http://schemas.microsoft.com/office/drawing/2014/main" id="{DCE2C4DB-87CD-3F43-A1FB-3F237BEC4ED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13" y="801642"/>
            <a:ext cx="2979702" cy="2107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pbs.twimg.com/media/D96tlv_XoAA4Dmf.jpg">
            <a:extLst>
              <a:ext uri="{FF2B5EF4-FFF2-40B4-BE49-F238E27FC236}">
                <a16:creationId xmlns:a16="http://schemas.microsoft.com/office/drawing/2014/main" id="{BE2D39DF-8284-A74A-943D-A8F0EFF4323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4807582"/>
            <a:ext cx="1634864" cy="21798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pbs.twimg.com/media/D9lzwHKXsAA7mLh.jpg">
            <a:extLst>
              <a:ext uri="{FF2B5EF4-FFF2-40B4-BE49-F238E27FC236}">
                <a16:creationId xmlns:a16="http://schemas.microsoft.com/office/drawing/2014/main" id="{FDDB6D6D-B26C-6B4D-BA3B-A48B01D2FC15}"/>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94300" y="-184992"/>
            <a:ext cx="2402631" cy="18019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s://pbs.twimg.com/media/D9hoXGZWwAAxZVh.jpg">
            <a:extLst>
              <a:ext uri="{FF2B5EF4-FFF2-40B4-BE49-F238E27FC236}">
                <a16:creationId xmlns:a16="http://schemas.microsoft.com/office/drawing/2014/main" id="{7F2CB84D-065D-9646-9E71-2C6E040A27A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3796" y="-409338"/>
            <a:ext cx="2122714" cy="15920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pbs.twimg.com/media/D9fyB-QXoAAZl9D.jpg">
            <a:extLst>
              <a:ext uri="{FF2B5EF4-FFF2-40B4-BE49-F238E27FC236}">
                <a16:creationId xmlns:a16="http://schemas.microsoft.com/office/drawing/2014/main" id="{BF167052-1D27-964E-98BE-47A25B89B98C}"/>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99654" y="-348945"/>
            <a:ext cx="1735302" cy="1595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s://pbs.twimg.com/media/D9fyB-RX4AAxrBL.jpg">
            <a:extLst>
              <a:ext uri="{FF2B5EF4-FFF2-40B4-BE49-F238E27FC236}">
                <a16:creationId xmlns:a16="http://schemas.microsoft.com/office/drawing/2014/main" id="{0761B7FC-E3B2-264E-A099-2D5BA6D4D84C}"/>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8056" y="2588733"/>
            <a:ext cx="1522067" cy="1272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https://pbs.twimg.com/media/D9b1Oa4WwAEUcCf.jpg">
            <a:extLst>
              <a:ext uri="{FF2B5EF4-FFF2-40B4-BE49-F238E27FC236}">
                <a16:creationId xmlns:a16="http://schemas.microsoft.com/office/drawing/2014/main" id="{E5532BD0-B916-8A4A-891D-E84A1FCA9597}"/>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815430" y="2496915"/>
            <a:ext cx="1399854" cy="18641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ttps://pbs.twimg.com/media/D9azzDZX4AE9K2Y.jpg">
            <a:extLst>
              <a:ext uri="{FF2B5EF4-FFF2-40B4-BE49-F238E27FC236}">
                <a16:creationId xmlns:a16="http://schemas.microsoft.com/office/drawing/2014/main" id="{D2DEB3CE-6FAD-E64C-AB67-1C4173C06D4F}"/>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826573" y="3121966"/>
            <a:ext cx="1658695" cy="21075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pbs.twimg.com/media/D9-nRBqW4AUhzzU.jpg">
            <a:extLst>
              <a:ext uri="{FF2B5EF4-FFF2-40B4-BE49-F238E27FC236}">
                <a16:creationId xmlns:a16="http://schemas.microsoft.com/office/drawing/2014/main" id="{B2180D06-A2E1-4944-AB63-4D262D9A9737}"/>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979577" y="5138043"/>
            <a:ext cx="2906422" cy="2179817"/>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p:cNvSpPr>
            <a:spLocks noGrp="1"/>
          </p:cNvSpPr>
          <p:nvPr>
            <p:ph type="ftr" sz="quarter" idx="11"/>
          </p:nvPr>
        </p:nvSpPr>
        <p:spPr>
          <a:xfrm>
            <a:off x="3124200" y="659429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34997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1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10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nodeType="afterEffect">
                                  <p:stCondLst>
                                    <p:cond delay="1000"/>
                                  </p:stCondLst>
                                  <p:childTnLst>
                                    <p:set>
                                      <p:cBhvr>
                                        <p:cTn id="42" dur="1" fill="hold">
                                          <p:stCondLst>
                                            <p:cond delay="0"/>
                                          </p:stCondLst>
                                        </p:cTn>
                                        <p:tgtEl>
                                          <p:spTgt spid="10"/>
                                        </p:tgtEl>
                                        <p:attrNameLst>
                                          <p:attrName>style.visibility</p:attrName>
                                        </p:attrNameLst>
                                      </p:cBhvr>
                                      <p:to>
                                        <p:strVal val="visible"/>
                                      </p:to>
                                    </p:set>
                                  </p:childTnLst>
                                </p:cTn>
                              </p:par>
                            </p:childTnLst>
                          </p:cTn>
                        </p:par>
                        <p:par>
                          <p:cTn id="43" fill="hold">
                            <p:stCondLst>
                              <p:cond delay="13000"/>
                            </p:stCondLst>
                            <p:childTnLst>
                              <p:par>
                                <p:cTn id="44" presetID="55" presetClass="entr" presetSubtype="0" fill="hold" nodeType="afterEffect">
                                  <p:stCondLst>
                                    <p:cond delay="1000"/>
                                  </p:stCondLst>
                                  <p:childTnLst>
                                    <p:set>
                                      <p:cBhvr>
                                        <p:cTn id="45" dur="1" fill="hold">
                                          <p:stCondLst>
                                            <p:cond delay="0"/>
                                          </p:stCondLst>
                                        </p:cTn>
                                        <p:tgtEl>
                                          <p:spTgt spid="16"/>
                                        </p:tgtEl>
                                        <p:attrNameLst>
                                          <p:attrName>style.visibility</p:attrName>
                                        </p:attrNameLst>
                                      </p:cBhvr>
                                      <p:to>
                                        <p:strVal val="visible"/>
                                      </p:to>
                                    </p:set>
                                    <p:anim calcmode="lin" valueType="num">
                                      <p:cBhvr>
                                        <p:cTn id="46" dur="2000" fill="hold"/>
                                        <p:tgtEl>
                                          <p:spTgt spid="16"/>
                                        </p:tgtEl>
                                        <p:attrNameLst>
                                          <p:attrName>ppt_w</p:attrName>
                                        </p:attrNameLst>
                                      </p:cBhvr>
                                      <p:tavLst>
                                        <p:tav tm="0">
                                          <p:val>
                                            <p:strVal val="#ppt_w*0.70"/>
                                          </p:val>
                                        </p:tav>
                                        <p:tav tm="100000">
                                          <p:val>
                                            <p:strVal val="#ppt_w"/>
                                          </p:val>
                                        </p:tav>
                                      </p:tavLst>
                                    </p:anim>
                                    <p:anim calcmode="lin" valueType="num">
                                      <p:cBhvr>
                                        <p:cTn id="47" dur="2000" fill="hold"/>
                                        <p:tgtEl>
                                          <p:spTgt spid="16"/>
                                        </p:tgtEl>
                                        <p:attrNameLst>
                                          <p:attrName>ppt_h</p:attrName>
                                        </p:attrNameLst>
                                      </p:cBhvr>
                                      <p:tavLst>
                                        <p:tav tm="0">
                                          <p:val>
                                            <p:strVal val="#ppt_h"/>
                                          </p:val>
                                        </p:tav>
                                        <p:tav tm="100000">
                                          <p:val>
                                            <p:strVal val="#ppt_h"/>
                                          </p:val>
                                        </p:tav>
                                      </p:tavLst>
                                    </p:anim>
                                    <p:animEffect transition="in" filter="fade">
                                      <p:cBhvr>
                                        <p:cTn id="4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507288" cy="1143000"/>
          </a:xfrm>
        </p:spPr>
        <p:txBody>
          <a:bodyPr>
            <a:noAutofit/>
          </a:bodyPr>
          <a:lstStyle/>
          <a:p>
            <a:pPr algn="l"/>
            <a:r>
              <a:rPr lang="en-GB" sz="2800" b="1" dirty="0">
                <a:solidFill>
                  <a:srgbClr val="0070C0"/>
                </a:solidFill>
                <a:latin typeface="Arial" panose="020B0604020202020204" pitchFamily="34" charset="0"/>
                <a:cs typeface="Arial" panose="020B0604020202020204" pitchFamily="34" charset="0"/>
              </a:rPr>
              <a:t>Challenging behaviour and mind-sets; empowering our people </a:t>
            </a:r>
            <a:r>
              <a:rPr lang="en-US" sz="2800" b="1" dirty="0">
                <a:solidFill>
                  <a:srgbClr val="0070C0"/>
                </a:solidFill>
              </a:rPr>
              <a:t>#</a:t>
            </a:r>
            <a:r>
              <a:rPr lang="en-US" sz="2800" b="1" i="1" dirty="0" err="1">
                <a:solidFill>
                  <a:srgbClr val="0070C0"/>
                </a:solidFill>
              </a:rPr>
              <a:t>IWillSpeakUp</a:t>
            </a:r>
            <a:br>
              <a:rPr lang="en-US" sz="2800" b="1" dirty="0">
                <a:solidFill>
                  <a:srgbClr val="0070C0"/>
                </a:solidFill>
              </a:rPr>
            </a:br>
            <a:endParaRPr lang="en-GB" sz="2800" b="1" dirty="0">
              <a:solidFill>
                <a:srgbClr val="0070C0"/>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386" t="10417" r="2554" b="6548"/>
          <a:stretch/>
        </p:blipFill>
        <p:spPr>
          <a:xfrm>
            <a:off x="251520" y="1484784"/>
            <a:ext cx="8568952" cy="5278644"/>
          </a:xfr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8721" y="188640"/>
            <a:ext cx="1620659" cy="880198"/>
          </a:xfrm>
          <a:prstGeom prst="rect">
            <a:avLst/>
          </a:prstGeom>
        </p:spPr>
      </p:pic>
      <p:sp>
        <p:nvSpPr>
          <p:cNvPr id="3" name="Footer Placeholder 2"/>
          <p:cNvSpPr>
            <a:spLocks noGrp="1"/>
          </p:cNvSpPr>
          <p:nvPr>
            <p:ph type="ftr" sz="quarter" idx="11"/>
          </p:nvPr>
        </p:nvSpPr>
        <p:spPr>
          <a:xfrm>
            <a:off x="3131840" y="647124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1460731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7221"/>
            <a:ext cx="6408712" cy="1143000"/>
          </a:xfrm>
        </p:spPr>
        <p:txBody>
          <a:bodyPr/>
          <a:lstStyle/>
          <a:p>
            <a:pPr algn="l"/>
            <a:r>
              <a:rPr lang="en-GB" dirty="0"/>
              <a:t> </a:t>
            </a:r>
            <a:r>
              <a:rPr lang="en-GB" sz="4000" b="1" dirty="0">
                <a:solidFill>
                  <a:srgbClr val="0070C0"/>
                </a:solidFill>
                <a:latin typeface="+mn-lt"/>
                <a:ea typeface="+mn-ea"/>
                <a:cs typeface="+mn-cs"/>
              </a:rPr>
              <a:t>Respect and Civility Jigsaw</a:t>
            </a:r>
          </a:p>
        </p:txBody>
      </p:sp>
      <p:pic>
        <p:nvPicPr>
          <p:cNvPr id="4"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8304" y="260648"/>
            <a:ext cx="1566701" cy="64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11560" y="2996952"/>
            <a:ext cx="7992888"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‘Developing a tool/framework, aligned to our organisational values that fosters and supports civility in practice.’</a:t>
            </a:r>
            <a:endParaRPr kumimoji="0" lang="en-GB"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1898401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88640"/>
            <a:ext cx="8748464" cy="628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2995399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88640"/>
            <a:ext cx="8771606" cy="622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4155413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82142" y="1229885"/>
            <a:ext cx="2513789" cy="15060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
          <p:cNvSpPr>
            <a:spLocks noGrp="1" noChangeArrowheads="1"/>
          </p:cNvSpPr>
          <p:nvPr>
            <p:ph type="title"/>
          </p:nvPr>
        </p:nvSpPr>
        <p:spPr>
          <a:xfrm>
            <a:off x="255577" y="1229887"/>
            <a:ext cx="5977272" cy="689639"/>
          </a:xfrm>
          <a:noFill/>
        </p:spPr>
        <p:txBody>
          <a:bodyPr anchor="t">
            <a:normAutofit/>
          </a:bodyPr>
          <a:lstStyle/>
          <a:p>
            <a:pPr defTabSz="504897">
              <a:defRPr/>
            </a:pPr>
            <a:r>
              <a:rPr lang="en-US" sz="2000" b="1" dirty="0">
                <a:solidFill>
                  <a:schemeClr val="tx1">
                    <a:lumMod val="95000"/>
                    <a:lumOff val="5000"/>
                  </a:schemeClr>
                </a:solidFill>
                <a:latin typeface="Arial" pitchFamily="34" charset="0"/>
                <a:cs typeface="Arial" pitchFamily="34" charset="0"/>
              </a:rPr>
              <a:t>Module 1 - A New Way of Caring</a:t>
            </a:r>
            <a:br>
              <a:rPr lang="en-US" sz="2400" b="1" dirty="0">
                <a:solidFill>
                  <a:schemeClr val="tx1">
                    <a:lumMod val="95000"/>
                    <a:lumOff val="5000"/>
                  </a:schemeClr>
                </a:solidFill>
                <a:latin typeface="Arial" pitchFamily="34" charset="0"/>
                <a:cs typeface="Arial" pitchFamily="34" charset="0"/>
              </a:rPr>
            </a:br>
            <a:r>
              <a:rPr lang="en-GB" sz="1300" u="sng" dirty="0">
                <a:hlinkClick r:id="rId5"/>
              </a:rPr>
              <a:t>https://www.merseycare.nhs.uk/justandlearning/story_html5.html?lms=1</a:t>
            </a:r>
            <a:endParaRPr lang="en-US" sz="1300" b="1" dirty="0">
              <a:solidFill>
                <a:schemeClr val="tx1">
                  <a:lumMod val="95000"/>
                  <a:lumOff val="5000"/>
                </a:schemeClr>
              </a:solidFill>
              <a:latin typeface="Arial" pitchFamily="34" charset="0"/>
              <a:cs typeface="Arial" pitchFamily="34" charset="0"/>
            </a:endParaRPr>
          </a:p>
        </p:txBody>
      </p:sp>
      <p:sp>
        <p:nvSpPr>
          <p:cNvPr id="5" name="Rectangle 1"/>
          <p:cNvSpPr txBox="1">
            <a:spLocks noChangeArrowheads="1"/>
          </p:cNvSpPr>
          <p:nvPr/>
        </p:nvSpPr>
        <p:spPr>
          <a:xfrm>
            <a:off x="395535" y="6117309"/>
            <a:ext cx="5547396" cy="565127"/>
          </a:xfrm>
          <a:prstGeom prst="rect">
            <a:avLst/>
          </a:prstGeom>
          <a:noFill/>
        </p:spPr>
        <p:txBody>
          <a:bodyPr vert="horz" lIns="107287" tIns="53643" rIns="107287" bIns="53643"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504897"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 pitchFamily="34" charset="0"/>
                <a:ea typeface="+mj-ea"/>
                <a:cs typeface="Arial" pitchFamily="34" charset="0"/>
              </a:rPr>
              <a:t>Module 3 – coming soon!</a:t>
            </a:r>
          </a:p>
        </p:txBody>
      </p:sp>
      <p:pic>
        <p:nvPicPr>
          <p:cNvPr id="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2141" y="2864499"/>
            <a:ext cx="2513789" cy="152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82142" y="3024781"/>
            <a:ext cx="21926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F0"/>
                </a:solidFill>
                <a:effectLst/>
                <a:uLnTx/>
                <a:uFillTx/>
                <a:latin typeface="Calibri"/>
                <a:ea typeface="+mn-ea"/>
                <a:cs typeface="+mn-cs"/>
              </a:rPr>
              <a:t>Implementing a Just and Learning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F0"/>
                </a:solidFill>
                <a:effectLst/>
                <a:uLnTx/>
                <a:uFillTx/>
                <a:latin typeface="Calibri"/>
                <a:ea typeface="+mn-ea"/>
                <a:cs typeface="+mn-cs"/>
              </a:rPr>
              <a:t>A Guide to HR Practice</a:t>
            </a:r>
          </a:p>
        </p:txBody>
      </p:sp>
      <p:sp>
        <p:nvSpPr>
          <p:cNvPr id="9" name="Rectangle 1"/>
          <p:cNvSpPr txBox="1">
            <a:spLocks noChangeArrowheads="1"/>
          </p:cNvSpPr>
          <p:nvPr/>
        </p:nvSpPr>
        <p:spPr>
          <a:xfrm>
            <a:off x="255577" y="2940389"/>
            <a:ext cx="5977272" cy="689639"/>
          </a:xfrm>
          <a:prstGeom prst="rect">
            <a:avLst/>
          </a:prstGeom>
          <a:noFill/>
        </p:spPr>
        <p:txBody>
          <a:bodyPr lIns="0" tIns="0" rIns="0" bIns="0" anchor="t">
            <a:normAutofit/>
          </a:bodyPr>
          <a:lstStyle>
            <a:lvl1pPr marL="0" algn="l" defTabSz="457200" rtl="0" eaLnBrk="1" latinLnBrk="0" hangingPunct="1">
              <a:lnSpc>
                <a:spcPct val="90000"/>
              </a:lnSpc>
              <a:spcBef>
                <a:spcPct val="0"/>
              </a:spcBef>
              <a:buNone/>
              <a:defRPr sz="2600" b="1" kern="1200" spc="0">
                <a:solidFill>
                  <a:srgbClr val="008782"/>
                </a:solidFill>
                <a:latin typeface="Century Gothic"/>
                <a:ea typeface="+mj-ea"/>
                <a:cs typeface="Century Gothic"/>
              </a:defRPr>
            </a:lvl1pPr>
          </a:lstStyle>
          <a:p>
            <a:pPr marL="0" marR="0" lvl="0" indent="0" algn="l" defTabSz="504897"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Arial" pitchFamily="34" charset="0"/>
                <a:ea typeface="+mj-ea"/>
                <a:cs typeface="Arial" pitchFamily="34" charset="0"/>
              </a:rPr>
              <a:t>Module 2 - A Guide to HR Practice</a:t>
            </a:r>
            <a:br>
              <a:rPr kumimoji="0" lang="en-US" sz="2000" b="1" i="0" u="none" strike="noStrike" kern="1200" cap="none" spc="0" normalizeH="0" baseline="0" noProof="0" dirty="0">
                <a:ln>
                  <a:noFill/>
                </a:ln>
                <a:solidFill>
                  <a:prstClr val="black">
                    <a:lumMod val="95000"/>
                    <a:lumOff val="5000"/>
                  </a:prstClr>
                </a:solidFill>
                <a:effectLst/>
                <a:uLnTx/>
                <a:uFillTx/>
                <a:latin typeface="Arial" pitchFamily="34" charset="0"/>
                <a:ea typeface="+mj-ea"/>
                <a:cs typeface="Arial" pitchFamily="34" charset="0"/>
              </a:rPr>
            </a:br>
            <a:r>
              <a:rPr kumimoji="0" lang="en-GB" sz="1300" b="1" i="0" u="sng" strike="noStrike" kern="1200" cap="none" spc="0" normalizeH="0" baseline="0" noProof="0" dirty="0">
                <a:ln>
                  <a:noFill/>
                </a:ln>
                <a:solidFill>
                  <a:srgbClr val="008782"/>
                </a:solidFill>
                <a:effectLst/>
                <a:uLnTx/>
                <a:uFillTx/>
                <a:latin typeface="Century Gothic"/>
                <a:ea typeface="+mj-ea"/>
                <a:hlinkClick r:id="rId7"/>
              </a:rPr>
              <a:t>https://www.merseycare.nhs.uk/justandlearning2/story_html5.html?lms=1</a:t>
            </a:r>
            <a:endParaRPr kumimoji="0" lang="en-US" sz="1300" b="1" i="0" u="none" strike="noStrike" kern="1200" cap="none" spc="0" normalizeH="0" baseline="0" noProof="0" dirty="0">
              <a:ln>
                <a:noFill/>
              </a:ln>
              <a:solidFill>
                <a:prstClr val="black">
                  <a:lumMod val="95000"/>
                  <a:lumOff val="5000"/>
                </a:prstClr>
              </a:solidFill>
              <a:effectLst/>
              <a:uLnTx/>
              <a:uFillTx/>
              <a:latin typeface="Arial" pitchFamily="34" charset="0"/>
              <a:ea typeface="+mj-ea"/>
              <a:cs typeface="Arial" pitchFamily="34" charset="0"/>
            </a:endParaRPr>
          </a:p>
        </p:txBody>
      </p:sp>
      <p:pic>
        <p:nvPicPr>
          <p:cNvPr id="1028" name="Picture 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10644" r="50703" b="4492"/>
          <a:stretch/>
        </p:blipFill>
        <p:spPr bwMode="auto">
          <a:xfrm>
            <a:off x="6382140" y="4647318"/>
            <a:ext cx="2513788" cy="152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5579" y="4629333"/>
            <a:ext cx="5837314"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Arial" pitchFamily="34" charset="0"/>
              </a:rPr>
              <a:t>Northumbria University 4 day Restorative Culture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9"/>
              </a:rPr>
              <a:t>https://www.northumbria.ac.uk/study-at-northumbria/continuing-professional-development-short-courses-specialist-training/restorative-just-culture/</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852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268166" y="334968"/>
            <a:ext cx="4859431" cy="555048"/>
          </a:xfrm>
          <a:noFill/>
        </p:spPr>
        <p:txBody>
          <a:bodyPr anchor="t">
            <a:normAutofit/>
          </a:bodyPr>
          <a:lstStyle/>
          <a:p>
            <a:pPr algn="l" defTabSz="430322" eaLnBrk="1">
              <a:defRPr/>
            </a:pPr>
            <a:r>
              <a:rPr lang="en-US" sz="2800" b="1" dirty="0">
                <a:solidFill>
                  <a:srgbClr val="0070C0"/>
                </a:solidFill>
                <a:latin typeface="Arial" pitchFamily="34" charset="0"/>
                <a:cs typeface="Arial" pitchFamily="34" charset="0"/>
              </a:rPr>
              <a:t>Impact of the programme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707" y="222203"/>
            <a:ext cx="1620659" cy="88019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t="14113"/>
          <a:stretch/>
        </p:blipFill>
        <p:spPr>
          <a:xfrm>
            <a:off x="257909" y="1505111"/>
            <a:ext cx="3430418" cy="5259756"/>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t="16250" b="5102"/>
          <a:stretch/>
        </p:blipFill>
        <p:spPr>
          <a:xfrm>
            <a:off x="3892550" y="1505111"/>
            <a:ext cx="3456809" cy="2144022"/>
          </a:xfrm>
          <a:prstGeom prst="rect">
            <a:avLst/>
          </a:prstGeom>
          <a:ln>
            <a:solidFill>
              <a:schemeClr val="tx1">
                <a:lumMod val="50000"/>
                <a:lumOff val="50000"/>
              </a:schemeClr>
            </a:solidFill>
          </a:ln>
        </p:spPr>
      </p:pic>
      <p:pic>
        <p:nvPicPr>
          <p:cNvPr id="9" name="Picture 8"/>
          <p:cNvPicPr>
            <a:picLocks noChangeAspect="1"/>
          </p:cNvPicPr>
          <p:nvPr/>
        </p:nvPicPr>
        <p:blipFill rotWithShape="1">
          <a:blip r:embed="rId6">
            <a:extLst>
              <a:ext uri="{28A0092B-C50C-407E-A947-70E740481C1C}">
                <a14:useLocalDpi xmlns:a14="http://schemas.microsoft.com/office/drawing/2010/main"/>
              </a:ext>
            </a:extLst>
          </a:blip>
          <a:srcRect t="33107" b="4321"/>
          <a:stretch/>
        </p:blipFill>
        <p:spPr>
          <a:xfrm>
            <a:off x="3892550" y="3996266"/>
            <a:ext cx="3455961" cy="1989667"/>
          </a:xfrm>
          <a:prstGeom prst="rect">
            <a:avLst/>
          </a:prstGeom>
          <a:ln>
            <a:solidFill>
              <a:schemeClr val="tx1">
                <a:lumMod val="50000"/>
                <a:lumOff val="50000"/>
              </a:schemeClr>
            </a:solidFill>
          </a:ln>
        </p:spPr>
      </p:pic>
      <p:sp>
        <p:nvSpPr>
          <p:cNvPr id="2" name="Footer Placeholder 1"/>
          <p:cNvSpPr>
            <a:spLocks noGrp="1"/>
          </p:cNvSpPr>
          <p:nvPr>
            <p:ph type="ftr" sz="quarter" idx="11"/>
          </p:nvPr>
        </p:nvSpPr>
        <p:spPr>
          <a:xfrm>
            <a:off x="3779912" y="6498803"/>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269568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50334" y="1124744"/>
            <a:ext cx="7776864" cy="4824536"/>
          </a:xfrm>
        </p:spPr>
        <p:txBody>
          <a:bodyPr numCol="2">
            <a:noAutofit/>
          </a:bodyPr>
          <a:lstStyle/>
          <a:p>
            <a:pPr marL="414000">
              <a:spcBef>
                <a:spcPts val="0"/>
              </a:spcBef>
              <a:spcAft>
                <a:spcPts val="1200"/>
              </a:spcAft>
            </a:pPr>
            <a:r>
              <a:rPr lang="en-US" sz="2000" dirty="0">
                <a:latin typeface="Arial"/>
                <a:cs typeface="Arial"/>
              </a:rPr>
              <a:t>We have focused on concept into practice</a:t>
            </a:r>
          </a:p>
          <a:p>
            <a:pPr marL="414000">
              <a:spcBef>
                <a:spcPts val="0"/>
              </a:spcBef>
              <a:spcAft>
                <a:spcPts val="1200"/>
              </a:spcAft>
            </a:pPr>
            <a:r>
              <a:rPr lang="en-US" sz="2000" dirty="0">
                <a:latin typeface="Arial"/>
                <a:cs typeface="Arial"/>
              </a:rPr>
              <a:t>Underpin with operational excellence and support</a:t>
            </a:r>
          </a:p>
          <a:p>
            <a:pPr marL="414000">
              <a:spcBef>
                <a:spcPts val="0"/>
              </a:spcBef>
              <a:spcAft>
                <a:spcPts val="1200"/>
              </a:spcAft>
            </a:pPr>
            <a:r>
              <a:rPr lang="en-US" sz="2000" dirty="0">
                <a:latin typeface="Arial"/>
                <a:cs typeface="Arial"/>
              </a:rPr>
              <a:t>But</a:t>
            </a:r>
            <a:r>
              <a:rPr lang="mr-IN" sz="2000" dirty="0">
                <a:latin typeface="Arial"/>
                <a:cs typeface="Arial"/>
              </a:rPr>
              <a:t>…</a:t>
            </a:r>
            <a:r>
              <a:rPr lang="en-US" sz="2000" dirty="0">
                <a:latin typeface="Arial"/>
                <a:cs typeface="Arial"/>
              </a:rPr>
              <a:t>halt judgments and instead ask why people behave in the way that they do</a:t>
            </a:r>
          </a:p>
          <a:p>
            <a:pPr marL="414000">
              <a:spcBef>
                <a:spcPts val="0"/>
              </a:spcBef>
              <a:spcAft>
                <a:spcPts val="1200"/>
              </a:spcAft>
            </a:pPr>
            <a:r>
              <a:rPr lang="en-US" sz="2000" dirty="0">
                <a:latin typeface="Arial"/>
                <a:cs typeface="Arial"/>
              </a:rPr>
              <a:t>See transparency and openness as allies not enemies</a:t>
            </a:r>
          </a:p>
          <a:p>
            <a:pPr marL="414000">
              <a:spcBef>
                <a:spcPts val="0"/>
              </a:spcBef>
              <a:spcAft>
                <a:spcPts val="1200"/>
              </a:spcAft>
            </a:pPr>
            <a:r>
              <a:rPr lang="en-US" sz="2000" dirty="0">
                <a:latin typeface="Arial"/>
                <a:cs typeface="Arial"/>
              </a:rPr>
              <a:t>Culture that allows the boss to hear bad news</a:t>
            </a:r>
          </a:p>
          <a:p>
            <a:pPr marL="414000">
              <a:spcBef>
                <a:spcPts val="0"/>
              </a:spcBef>
              <a:spcAft>
                <a:spcPts val="1200"/>
              </a:spcAft>
            </a:pPr>
            <a:r>
              <a:rPr lang="en-US" sz="2000" dirty="0">
                <a:latin typeface="Arial"/>
                <a:cs typeface="Arial"/>
              </a:rPr>
              <a:t>Co-produced approach with staff side and patients/users</a:t>
            </a:r>
          </a:p>
          <a:p>
            <a:pPr marL="414000">
              <a:spcBef>
                <a:spcPts val="0"/>
              </a:spcBef>
              <a:spcAft>
                <a:spcPts val="1200"/>
              </a:spcAft>
            </a:pPr>
            <a:r>
              <a:rPr lang="en-US" sz="2000" dirty="0">
                <a:latin typeface="Arial"/>
                <a:cs typeface="Arial"/>
              </a:rPr>
              <a:t>Moving to learning from our routine work</a:t>
            </a:r>
          </a:p>
          <a:p>
            <a:pPr marL="414000">
              <a:spcBef>
                <a:spcPts val="0"/>
              </a:spcBef>
              <a:spcAft>
                <a:spcPts val="1200"/>
              </a:spcAft>
            </a:pPr>
            <a:r>
              <a:rPr lang="en-GB" sz="2000" dirty="0">
                <a:latin typeface="Arial"/>
                <a:cs typeface="Arial"/>
              </a:rPr>
              <a:t>Understand the distinction between resources and resourcefulness – the latter can take you a long way</a:t>
            </a:r>
            <a:r>
              <a:rPr lang="en-US" sz="2000" dirty="0">
                <a:latin typeface="Arial"/>
                <a:cs typeface="Arial"/>
              </a:rPr>
              <a:t> </a:t>
            </a:r>
          </a:p>
          <a:p>
            <a:pPr marL="414000">
              <a:spcBef>
                <a:spcPts val="0"/>
              </a:spcBef>
              <a:spcAft>
                <a:spcPts val="1200"/>
              </a:spcAft>
            </a:pPr>
            <a:r>
              <a:rPr lang="en-US" sz="2000" dirty="0">
                <a:latin typeface="Arial"/>
                <a:cs typeface="Arial"/>
              </a:rPr>
              <a:t>See your people as the solution and not the problem</a:t>
            </a:r>
          </a:p>
          <a:p>
            <a:pPr marL="414000">
              <a:spcBef>
                <a:spcPts val="0"/>
              </a:spcBef>
              <a:spcAft>
                <a:spcPts val="1200"/>
              </a:spcAft>
            </a:pPr>
            <a:r>
              <a:rPr lang="en-GB" sz="2000" dirty="0">
                <a:latin typeface="Arial"/>
                <a:cs typeface="Arial"/>
              </a:rPr>
              <a:t>Sharing your vulnerability  </a:t>
            </a:r>
          </a:p>
          <a:p>
            <a:pPr marL="414000">
              <a:spcBef>
                <a:spcPts val="0"/>
              </a:spcBef>
              <a:spcAft>
                <a:spcPts val="1200"/>
              </a:spcAft>
            </a:pPr>
            <a:endParaRPr lang="en-GB" sz="2000" dirty="0">
              <a:solidFill>
                <a:schemeClr val="accent1">
                  <a:lumMod val="75000"/>
                </a:schemeClr>
              </a:solidFill>
              <a:latin typeface="Arial"/>
              <a:cs typeface="Arial"/>
            </a:endParaRPr>
          </a:p>
          <a:p>
            <a:pPr marL="414000">
              <a:spcBef>
                <a:spcPts val="0"/>
              </a:spcBef>
              <a:spcAft>
                <a:spcPts val="1200"/>
              </a:spcAft>
            </a:pPr>
            <a:endParaRPr lang="en-US" sz="2000" dirty="0">
              <a:latin typeface="Arial"/>
              <a:cs typeface="Arial"/>
            </a:endParaRPr>
          </a:p>
          <a:p>
            <a:pPr marL="414000">
              <a:spcBef>
                <a:spcPts val="0"/>
              </a:spcBef>
              <a:spcAft>
                <a:spcPts val="1200"/>
              </a:spcAft>
            </a:pPr>
            <a:endParaRPr lang="en-US" sz="2000" dirty="0">
              <a:latin typeface="Arial"/>
              <a:cs typeface="Aria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5477" y="264263"/>
            <a:ext cx="1755727" cy="932493"/>
          </a:xfrm>
          <a:prstGeom prst="rect">
            <a:avLst/>
          </a:prstGeom>
        </p:spPr>
      </p:pic>
      <p:sp>
        <p:nvSpPr>
          <p:cNvPr id="10" name="Rectangle 1"/>
          <p:cNvSpPr txBox="1">
            <a:spLocks noChangeArrowheads="1"/>
          </p:cNvSpPr>
          <p:nvPr/>
        </p:nvSpPr>
        <p:spPr>
          <a:xfrm>
            <a:off x="619862" y="334971"/>
            <a:ext cx="2007922" cy="1023477"/>
          </a:xfrm>
          <a:prstGeom prst="rect">
            <a:avLst/>
          </a:prstGeom>
          <a:no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43032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a:ea typeface="+mj-ea"/>
                <a:cs typeface="Arial" pitchFamily="34" charset="0"/>
              </a:rPr>
              <a:t>Summary</a:t>
            </a:r>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 Mersey Care NHS Foundation Trust</a:t>
            </a:r>
          </a:p>
        </p:txBody>
      </p:sp>
      <p:sp>
        <p:nvSpPr>
          <p:cNvPr id="3" name="TextBox 2">
            <a:extLst>
              <a:ext uri="{FF2B5EF4-FFF2-40B4-BE49-F238E27FC236}">
                <a16:creationId xmlns:a16="http://schemas.microsoft.com/office/drawing/2014/main" id="{2195F895-77AF-4A7F-8543-6901700C416E}"/>
              </a:ext>
            </a:extLst>
          </p:cNvPr>
          <p:cNvSpPr txBox="1"/>
          <p:nvPr/>
        </p:nvSpPr>
        <p:spPr>
          <a:xfrm>
            <a:off x="5208104" y="5063987"/>
            <a:ext cx="3409122" cy="1200329"/>
          </a:xfrm>
          <a:prstGeom prst="rect">
            <a:avLst/>
          </a:prstGeom>
          <a:noFill/>
        </p:spPr>
        <p:txBody>
          <a:bodyPr wrap="square" rtlCol="0">
            <a:spAutoFit/>
          </a:bodyPr>
          <a:lstStyle/>
          <a:p>
            <a:r>
              <a:rPr lang="en-GB" dirty="0"/>
              <a:t>Leave the rule book to the right – remember you are a person.</a:t>
            </a:r>
          </a:p>
          <a:p>
            <a:r>
              <a:rPr lang="en-GB" dirty="0"/>
              <a:t>Create a culture were people have a voice.</a:t>
            </a:r>
          </a:p>
        </p:txBody>
      </p:sp>
    </p:spTree>
    <p:extLst>
      <p:ext uri="{BB962C8B-B14F-4D97-AF65-F5344CB8AC3E}">
        <p14:creationId xmlns:p14="http://schemas.microsoft.com/office/powerpoint/2010/main" val="149783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4108"/>
            <a:ext cx="9144000" cy="6858000"/>
            <a:chOff x="0" y="0"/>
            <a:chExt cx="9144000" cy="685800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3" name="TextBox 2"/>
            <p:cNvSpPr txBox="1"/>
            <p:nvPr/>
          </p:nvSpPr>
          <p:spPr>
            <a:xfrm>
              <a:off x="0" y="5380672"/>
              <a:ext cx="367240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4"/>
                </a:rPr>
                <a:t>Just Culture The Movie</a:t>
              </a:r>
              <a:endParaRPr kumimoji="0" lang="en-GB" sz="1800" b="0" i="0" u="none" strike="noStrike" kern="1200" cap="none" spc="0" normalizeH="0" baseline="0" noProof="0" dirty="0">
                <a:ln>
                  <a:noFill/>
                </a:ln>
                <a:solidFill>
                  <a:prstClr val="white"/>
                </a:solidFill>
                <a:effectLst/>
                <a:uLnTx/>
                <a:uFillTx/>
                <a:latin typeface="Calibri"/>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4"/>
                </a:rPr>
                <a:t>https://www.youtube.com/watch?v=LCFcvekVWGM&amp;feature=youtu.be</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 name="TextBox 6"/>
          <p:cNvSpPr txBox="1"/>
          <p:nvPr/>
        </p:nvSpPr>
        <p:spPr>
          <a:xfrm>
            <a:off x="6372202" y="5068788"/>
            <a:ext cx="2771800" cy="178510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Lucida Sans" pitchFamily="34" charset="0"/>
                <a:ea typeface="+mn-ea"/>
                <a:cs typeface="+mn-cs"/>
                <a:hlinkClick r:id="rId5"/>
              </a:rPr>
              <a:t>Amanda.oates@merseycare.nhs.uk</a:t>
            </a:r>
            <a:endParaRPr kumimoji="0" lang="en-GB" sz="1000" b="0" i="0" u="none" strike="noStrike" kern="1200" cap="none" spc="0" normalizeH="0" baseline="0" noProof="0" dirty="0">
              <a:ln>
                <a:noFill/>
              </a:ln>
              <a:solidFill>
                <a:srgbClr val="0070C0"/>
              </a:solidFill>
              <a:effectLst/>
              <a:uLnTx/>
              <a:uFillTx/>
              <a:latin typeface="Lucida Sans"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a:t>
            </a:r>
            <a:r>
              <a:rPr kumimoji="0" lang="en-GB" sz="1000" b="1" i="0" u="none" strike="noStrike" kern="1200" cap="none" spc="0" normalizeH="0" baseline="0" noProof="0" dirty="0" err="1">
                <a:ln>
                  <a:noFill/>
                </a:ln>
                <a:solidFill>
                  <a:prstClr val="black"/>
                </a:solidFill>
                <a:effectLst/>
                <a:uLnTx/>
                <a:uFillTx/>
                <a:latin typeface="Calibri"/>
                <a:ea typeface="+mn-ea"/>
                <a:cs typeface="+mn-cs"/>
              </a:rPr>
              <a:t>amandajoyoates</a:t>
            </a:r>
            <a:endParaRPr kumimoji="0" lang="en-GB"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hlinkClick r:id="rId6"/>
              </a:rPr>
              <a:t>www.merseycare.nhs.uk</a:t>
            </a:r>
            <a:endParaRPr kumimoji="0" lang="en-GB"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Mersey Care NHS Foundation 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V7 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Kings Business Park, </a:t>
            </a:r>
            <a:r>
              <a:rPr kumimoji="0" lang="en-GB" sz="1000" b="1" i="0" u="none" strike="noStrike" kern="1200" cap="none" spc="0" normalizeH="0" baseline="0" noProof="0" dirty="0" err="1">
                <a:ln>
                  <a:noFill/>
                </a:ln>
                <a:solidFill>
                  <a:prstClr val="black"/>
                </a:solidFill>
                <a:effectLst/>
                <a:uLnTx/>
                <a:uFillTx/>
                <a:latin typeface="Calibri"/>
                <a:ea typeface="+mn-ea"/>
                <a:cs typeface="+mn-cs"/>
              </a:rPr>
              <a:t>Prescot</a:t>
            </a:r>
            <a:endParaRPr kumimoji="0" lang="en-GB"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L34 1PJ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Telephone: 0151 473 2757</a:t>
            </a:r>
          </a:p>
        </p:txBody>
      </p:sp>
      <p:sp>
        <p:nvSpPr>
          <p:cNvPr id="2" name="TextBox 1"/>
          <p:cNvSpPr txBox="1"/>
          <p:nvPr/>
        </p:nvSpPr>
        <p:spPr>
          <a:xfrm>
            <a:off x="827589" y="260648"/>
            <a:ext cx="72728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Thank you</a:t>
            </a: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40847" y="222209"/>
            <a:ext cx="1629078" cy="816711"/>
          </a:xfrm>
          <a:prstGeom prst="rect">
            <a:avLst/>
          </a:prstGeom>
        </p:spPr>
      </p:pic>
      <p:sp>
        <p:nvSpPr>
          <p:cNvPr id="6" name="Footer Placeholder 5"/>
          <p:cNvSpPr>
            <a:spLocks noGrp="1"/>
          </p:cNvSpPr>
          <p:nvPr>
            <p:ph type="ftr" sz="quarter" idx="11"/>
          </p:nvPr>
        </p:nvSpPr>
        <p:spPr>
          <a:xfrm>
            <a:off x="3476602" y="6381328"/>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rPr>
              <a:t>© Mersey Care NHS Foundation Trust</a:t>
            </a:r>
          </a:p>
        </p:txBody>
      </p:sp>
    </p:spTree>
    <p:extLst>
      <p:ext uri="{BB962C8B-B14F-4D97-AF65-F5344CB8AC3E}">
        <p14:creationId xmlns:p14="http://schemas.microsoft.com/office/powerpoint/2010/main" val="21505027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26255" y="1310677"/>
            <a:ext cx="3490723" cy="41833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a:extLst>
              <a:ext uri="{FF2B5EF4-FFF2-40B4-BE49-F238E27FC236}">
                <a16:creationId xmlns:a16="http://schemas.microsoft.com/office/drawing/2014/main" id="{53D42F73-2D62-47AD-AEDB-B12CCB1F0902}"/>
              </a:ext>
            </a:extLst>
          </p:cNvPr>
          <p:cNvSpPr>
            <a:spLocks noGrp="1"/>
          </p:cNvSpPr>
          <p:nvPr>
            <p:ph type="title" idx="4294967295"/>
          </p:nvPr>
        </p:nvSpPr>
        <p:spPr>
          <a:xfrm>
            <a:off x="652230" y="1878076"/>
            <a:ext cx="2838772" cy="2475844"/>
          </a:xfrm>
          <a:noFill/>
        </p:spPr>
        <p:txBody>
          <a:bodyPr vert="horz" lIns="91440" tIns="45720" rIns="91440" bIns="45720" rtlCol="0" anchor="b">
            <a:normAutofit/>
          </a:bodyPr>
          <a:lstStyle/>
          <a:p>
            <a:pPr algn="l">
              <a:lnSpc>
                <a:spcPct val="90000"/>
              </a:lnSpc>
            </a:pPr>
            <a:r>
              <a:rPr lang="en-US" sz="3300" b="1" dirty="0">
                <a:solidFill>
                  <a:srgbClr val="FFFFFF"/>
                </a:solidFill>
              </a:rPr>
              <a:t>Tea time</a:t>
            </a:r>
            <a:br>
              <a:rPr lang="en-US" sz="3300" b="1" dirty="0">
                <a:solidFill>
                  <a:srgbClr val="FFFFFF"/>
                </a:solidFill>
              </a:rPr>
            </a:br>
            <a:br>
              <a:rPr lang="en-US" sz="3300" dirty="0">
                <a:solidFill>
                  <a:srgbClr val="FFFFFF"/>
                </a:solidFill>
              </a:rPr>
            </a:br>
            <a:r>
              <a:rPr lang="en-US" sz="3300" dirty="0">
                <a:solidFill>
                  <a:srgbClr val="FFFFFF"/>
                </a:solidFill>
              </a:rPr>
              <a:t>Please be back by </a:t>
            </a:r>
            <a:r>
              <a:rPr lang="en-US" sz="3300" b="1" dirty="0">
                <a:solidFill>
                  <a:srgbClr val="FFFFFF"/>
                </a:solidFill>
              </a:rPr>
              <a:t>11:50</a:t>
            </a:r>
          </a:p>
        </p:txBody>
      </p:sp>
      <p:pic>
        <p:nvPicPr>
          <p:cNvPr id="5" name="Picture 4">
            <a:extLst>
              <a:ext uri="{FF2B5EF4-FFF2-40B4-BE49-F238E27FC236}">
                <a16:creationId xmlns:a16="http://schemas.microsoft.com/office/drawing/2014/main" id="{D211AF8F-C767-4BDA-A92B-81A6A016CC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55079" y="1310677"/>
            <a:ext cx="4162462" cy="4183379"/>
          </a:xfrm>
          <a:prstGeom prst="rect">
            <a:avLst/>
          </a:prstGeom>
        </p:spPr>
      </p:pic>
    </p:spTree>
    <p:extLst>
      <p:ext uri="{BB962C8B-B14F-4D97-AF65-F5344CB8AC3E}">
        <p14:creationId xmlns:p14="http://schemas.microsoft.com/office/powerpoint/2010/main" val="2987514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AutoShape 2" descr="Image result for culture eats strategy for breakfast"/>
          <p:cNvSpPr>
            <a:spLocks noChangeAspect="1" noChangeArrowheads="1"/>
          </p:cNvSpPr>
          <p:nvPr/>
        </p:nvSpPr>
        <p:spPr bwMode="auto">
          <a:xfrm>
            <a:off x="63500" y="-830263"/>
            <a:ext cx="245745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AutoShape 4" descr="Image result for culture eats strategy for breakfast"/>
          <p:cNvSpPr>
            <a:spLocks noChangeAspect="1" noChangeArrowheads="1"/>
          </p:cNvSpPr>
          <p:nvPr/>
        </p:nvSpPr>
        <p:spPr bwMode="auto">
          <a:xfrm>
            <a:off x="215900" y="-677863"/>
            <a:ext cx="245745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AutoShape 6" descr="Image result for culture eats strategy for breakfast"/>
          <p:cNvSpPr>
            <a:spLocks noChangeAspect="1" noChangeArrowheads="1"/>
          </p:cNvSpPr>
          <p:nvPr/>
        </p:nvSpPr>
        <p:spPr bwMode="auto">
          <a:xfrm>
            <a:off x="368300" y="-525463"/>
            <a:ext cx="245745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AutoShape 8" descr="Image result for culture eats strategy for breakfast"/>
          <p:cNvSpPr>
            <a:spLocks noChangeAspect="1" noChangeArrowheads="1"/>
          </p:cNvSpPr>
          <p:nvPr/>
        </p:nvSpPr>
        <p:spPr bwMode="auto">
          <a:xfrm>
            <a:off x="520700" y="-373063"/>
            <a:ext cx="245745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34" name="Picture 10" descr="See the source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938"/>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65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1045029"/>
          </a:xfrm>
          <a:prstGeom prst="rect">
            <a:avLst/>
          </a:prstGeom>
          <a:solidFill>
            <a:srgbClr val="002060"/>
          </a:solidFill>
          <a:ln w="76200" cmpd="sng">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244549" y="1277256"/>
            <a:ext cx="4540102" cy="221599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Simon Nearney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Director of Workforce &amp;OD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Myles Howell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Director of Communications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&amp; Employee Engagement </a:t>
            </a:r>
          </a:p>
        </p:txBody>
      </p:sp>
      <p:sp>
        <p:nvSpPr>
          <p:cNvPr id="2" name="TextBox 1"/>
          <p:cNvSpPr txBox="1"/>
          <p:nvPr/>
        </p:nvSpPr>
        <p:spPr>
          <a:xfrm>
            <a:off x="244549" y="202019"/>
            <a:ext cx="8548577"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Our Culture for Delivering High Quality Care</a:t>
            </a:r>
            <a:endParaRPr kumimoji="0" lang="en-US"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9023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85800" y="2130425"/>
            <a:ext cx="7772400" cy="1470025"/>
          </a:xfrm>
        </p:spPr>
        <p:txBody>
          <a:bodyPr/>
          <a:lstStyle/>
          <a:p>
            <a:endParaRPr lang="en-GB" alt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dirty="0"/>
          </a:p>
        </p:txBody>
      </p:sp>
      <p:sp>
        <p:nvSpPr>
          <p:cNvPr id="4" name="Rectangle 3"/>
          <p:cNvSpPr/>
          <p:nvPr/>
        </p:nvSpPr>
        <p:spPr>
          <a:xfrm>
            <a:off x="0" y="0"/>
            <a:ext cx="9144000" cy="6858000"/>
          </a:xfrm>
          <a:prstGeom prst="rect">
            <a:avLst/>
          </a:prstGeom>
          <a:solidFill>
            <a:srgbClr val="F28F49"/>
          </a:solidFill>
          <a:ln>
            <a:solidFill>
              <a:srgbClr val="F28F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33525" y="1412875"/>
            <a:ext cx="599122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832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60942"/>
            <a:ext cx="9171154" cy="4246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1353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61289"/>
            <a:ext cx="9172239" cy="459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57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4158" y="379226"/>
            <a:ext cx="7123814" cy="880851"/>
          </a:xfrm>
        </p:spPr>
        <p:txBody>
          <a:bodyPr/>
          <a:lstStyle/>
          <a:p>
            <a:pPr algn="ctr"/>
            <a:r>
              <a:rPr lang="en-GB" altLang="en-US" sz="4000" dirty="0">
                <a:solidFill>
                  <a:srgbClr val="5A5A5A"/>
                </a:solidFill>
                <a:latin typeface="Arial" charset="0"/>
              </a:rPr>
              <a:t>Where we started 2014/2015</a:t>
            </a:r>
            <a:endParaRPr lang="en-GB" sz="4000" dirty="0">
              <a:solidFill>
                <a:srgbClr val="5A5A5A"/>
              </a:solidFill>
            </a:endParaRPr>
          </a:p>
        </p:txBody>
      </p:sp>
      <p:sp>
        <p:nvSpPr>
          <p:cNvPr id="5" name="Content Placeholder 2"/>
          <p:cNvSpPr>
            <a:spLocks noGrp="1"/>
          </p:cNvSpPr>
          <p:nvPr>
            <p:ph idx="1"/>
          </p:nvPr>
        </p:nvSpPr>
        <p:spPr>
          <a:xfrm>
            <a:off x="946298" y="1185646"/>
            <a:ext cx="7230139" cy="4135967"/>
          </a:xfrm>
        </p:spPr>
        <p:txBody>
          <a:bodyPr/>
          <a:lstStyle/>
          <a:p>
            <a:pPr marL="400050">
              <a:lnSpc>
                <a:spcPct val="150000"/>
              </a:lnSpc>
              <a:spcBef>
                <a:spcPct val="0"/>
              </a:spcBef>
            </a:pPr>
            <a:r>
              <a:rPr lang="en-GB" altLang="en-US" sz="1800" dirty="0">
                <a:solidFill>
                  <a:srgbClr val="475F6C"/>
                </a:solidFill>
                <a:latin typeface="Arial" charset="0"/>
              </a:rPr>
              <a:t>Worst performing ED in the country</a:t>
            </a:r>
          </a:p>
          <a:p>
            <a:pPr marL="400050">
              <a:lnSpc>
                <a:spcPct val="150000"/>
              </a:lnSpc>
              <a:spcBef>
                <a:spcPct val="0"/>
              </a:spcBef>
            </a:pPr>
            <a:r>
              <a:rPr lang="en-GB" altLang="en-US" sz="1800" dirty="0">
                <a:solidFill>
                  <a:srgbClr val="475F6C"/>
                </a:solidFill>
                <a:latin typeface="Arial" charset="0"/>
              </a:rPr>
              <a:t>Cancer targets not being met</a:t>
            </a:r>
          </a:p>
          <a:p>
            <a:pPr marL="400050">
              <a:lnSpc>
                <a:spcPct val="150000"/>
              </a:lnSpc>
              <a:spcBef>
                <a:spcPct val="0"/>
              </a:spcBef>
            </a:pPr>
            <a:r>
              <a:rPr lang="en-GB" altLang="en-US" sz="1800" dirty="0">
                <a:solidFill>
                  <a:srgbClr val="475F6C"/>
                </a:solidFill>
                <a:latin typeface="Arial" charset="0"/>
              </a:rPr>
              <a:t>RTT not being met</a:t>
            </a:r>
          </a:p>
          <a:p>
            <a:pPr marL="400050">
              <a:lnSpc>
                <a:spcPct val="150000"/>
              </a:lnSpc>
              <a:spcBef>
                <a:spcPct val="0"/>
              </a:spcBef>
            </a:pPr>
            <a:r>
              <a:rPr lang="en-GB" altLang="en-US" sz="1800" dirty="0">
                <a:solidFill>
                  <a:srgbClr val="475F6C"/>
                </a:solidFill>
                <a:latin typeface="Arial" charset="0"/>
              </a:rPr>
              <a:t>CQC rating of ‘requires improvement’</a:t>
            </a:r>
          </a:p>
          <a:p>
            <a:pPr marL="400050">
              <a:lnSpc>
                <a:spcPct val="150000"/>
              </a:lnSpc>
              <a:spcBef>
                <a:spcPct val="0"/>
              </a:spcBef>
            </a:pPr>
            <a:r>
              <a:rPr lang="en-GB" altLang="en-US" sz="1800" dirty="0">
                <a:solidFill>
                  <a:srgbClr val="475F6C"/>
                </a:solidFill>
                <a:latin typeface="Arial" charset="0"/>
              </a:rPr>
              <a:t>An interim Chief Executive and an absent Chairman</a:t>
            </a:r>
          </a:p>
          <a:p>
            <a:pPr marL="400050">
              <a:lnSpc>
                <a:spcPct val="150000"/>
              </a:lnSpc>
              <a:spcBef>
                <a:spcPct val="0"/>
              </a:spcBef>
            </a:pPr>
            <a:r>
              <a:rPr lang="en-GB" altLang="en-US" sz="1800" dirty="0">
                <a:solidFill>
                  <a:srgbClr val="475F6C"/>
                </a:solidFill>
                <a:latin typeface="Arial" charset="0"/>
              </a:rPr>
              <a:t>Significant staff disengagement (worst rating in England)</a:t>
            </a:r>
          </a:p>
          <a:p>
            <a:pPr marL="400050">
              <a:lnSpc>
                <a:spcPct val="150000"/>
              </a:lnSpc>
              <a:spcBef>
                <a:spcPct val="0"/>
              </a:spcBef>
            </a:pPr>
            <a:r>
              <a:rPr lang="en-GB" altLang="en-US" sz="1800" dirty="0">
                <a:solidFill>
                  <a:srgbClr val="475F6C"/>
                </a:solidFill>
                <a:latin typeface="Arial" charset="0"/>
              </a:rPr>
              <a:t>A culture of bullying and inappropriate behaviour</a:t>
            </a:r>
          </a:p>
          <a:p>
            <a:pPr marL="400050">
              <a:lnSpc>
                <a:spcPct val="150000"/>
              </a:lnSpc>
              <a:spcBef>
                <a:spcPct val="0"/>
              </a:spcBef>
            </a:pPr>
            <a:r>
              <a:rPr lang="en-GB" altLang="en-US" sz="1800" dirty="0">
                <a:solidFill>
                  <a:srgbClr val="475F6C"/>
                </a:solidFill>
                <a:latin typeface="Arial" charset="0"/>
              </a:rPr>
              <a:t>Urgent care being delivered from temporary buildings and only 7/14 ED consultants in post</a:t>
            </a:r>
          </a:p>
          <a:p>
            <a:pPr marL="400050">
              <a:lnSpc>
                <a:spcPct val="150000"/>
              </a:lnSpc>
              <a:spcBef>
                <a:spcPct val="0"/>
              </a:spcBef>
            </a:pPr>
            <a:r>
              <a:rPr lang="en-GB" altLang="en-US" sz="1800" dirty="0">
                <a:solidFill>
                  <a:srgbClr val="475F6C"/>
                </a:solidFill>
                <a:latin typeface="Arial" charset="0"/>
              </a:rPr>
              <a:t>Low nurse establishments on many wards</a:t>
            </a:r>
          </a:p>
          <a:p>
            <a:pPr marL="400050">
              <a:lnSpc>
                <a:spcPct val="150000"/>
              </a:lnSpc>
              <a:spcBef>
                <a:spcPct val="0"/>
              </a:spcBef>
            </a:pPr>
            <a:r>
              <a:rPr lang="en-GB" altLang="en-US" sz="1800" dirty="0">
                <a:solidFill>
                  <a:srgbClr val="475F6C"/>
                </a:solidFill>
                <a:latin typeface="Arial" charset="0"/>
              </a:rPr>
              <a:t>Media coverage relentlessly negative and often staff driven</a:t>
            </a:r>
          </a:p>
        </p:txBody>
      </p:sp>
      <p:sp>
        <p:nvSpPr>
          <p:cNvPr id="2" name="Speech Bubble: Oval 1">
            <a:extLst>
              <a:ext uri="{FF2B5EF4-FFF2-40B4-BE49-F238E27FC236}">
                <a16:creationId xmlns:a16="http://schemas.microsoft.com/office/drawing/2014/main" id="{9EB8CDC2-3E77-4649-BF9F-533424CFDF64}"/>
              </a:ext>
            </a:extLst>
          </p:cNvPr>
          <p:cNvSpPr/>
          <p:nvPr/>
        </p:nvSpPr>
        <p:spPr>
          <a:xfrm>
            <a:off x="5305648" y="1260077"/>
            <a:ext cx="3525270" cy="137679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were not in a good place and we had to be honest about where we found ourselves</a:t>
            </a:r>
          </a:p>
        </p:txBody>
      </p:sp>
    </p:spTree>
    <p:extLst>
      <p:ext uri="{BB962C8B-B14F-4D97-AF65-F5344CB8AC3E}">
        <p14:creationId xmlns:p14="http://schemas.microsoft.com/office/powerpoint/2010/main" val="1259927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79576"/>
            <a:ext cx="8229600" cy="1151467"/>
          </a:xfrm>
        </p:spPr>
        <p:txBody>
          <a:bodyPr/>
          <a:lstStyle/>
          <a:p>
            <a:br>
              <a:rPr lang="en-GB" altLang="en-US" sz="2800" dirty="0">
                <a:solidFill>
                  <a:srgbClr val="14B795"/>
                </a:solidFill>
                <a:latin typeface="Arial" charset="0"/>
              </a:rPr>
            </a:br>
            <a:endParaRPr lang="en-US" dirty="0">
              <a:solidFill>
                <a:srgbClr val="820082"/>
              </a:solidFill>
            </a:endParaRPr>
          </a:p>
        </p:txBody>
      </p:sp>
      <p:sp>
        <p:nvSpPr>
          <p:cNvPr id="4" name="Title 1"/>
          <p:cNvSpPr txBox="1">
            <a:spLocks/>
          </p:cNvSpPr>
          <p:nvPr/>
        </p:nvSpPr>
        <p:spPr bwMode="auto">
          <a:xfrm>
            <a:off x="956929" y="479577"/>
            <a:ext cx="6496493" cy="77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chemeClr val="tx1"/>
                </a:solidFill>
                <a:latin typeface="+mj-lt"/>
                <a:ea typeface="+mj-ea"/>
                <a:cs typeface="+mj-cs"/>
              </a:defRPr>
            </a:lvl1pPr>
            <a:lvl2pPr algn="l" rtl="0" eaLnBrk="1" fontAlgn="base" hangingPunct="1">
              <a:spcBef>
                <a:spcPct val="0"/>
              </a:spcBef>
              <a:spcAft>
                <a:spcPct val="0"/>
              </a:spcAft>
              <a:defRPr sz="3600" b="1">
                <a:solidFill>
                  <a:schemeClr val="tx1"/>
                </a:solidFill>
                <a:latin typeface="Calibri" pitchFamily="34" charset="0"/>
              </a:defRPr>
            </a:lvl2pPr>
            <a:lvl3pPr algn="l" rtl="0" eaLnBrk="1" fontAlgn="base" hangingPunct="1">
              <a:spcBef>
                <a:spcPct val="0"/>
              </a:spcBef>
              <a:spcAft>
                <a:spcPct val="0"/>
              </a:spcAft>
              <a:defRPr sz="3600" b="1">
                <a:solidFill>
                  <a:schemeClr val="tx1"/>
                </a:solidFill>
                <a:latin typeface="Calibri" pitchFamily="34" charset="0"/>
              </a:defRPr>
            </a:lvl3pPr>
            <a:lvl4pPr algn="l" rtl="0" eaLnBrk="1" fontAlgn="base" hangingPunct="1">
              <a:spcBef>
                <a:spcPct val="0"/>
              </a:spcBef>
              <a:spcAft>
                <a:spcPct val="0"/>
              </a:spcAft>
              <a:defRPr sz="3600" b="1">
                <a:solidFill>
                  <a:schemeClr val="tx1"/>
                </a:solidFill>
                <a:latin typeface="Calibri" pitchFamily="34" charset="0"/>
              </a:defRPr>
            </a:lvl4pPr>
            <a:lvl5pPr algn="l" rtl="0" eaLnBrk="1" fontAlgn="base" hangingPunct="1">
              <a:spcBef>
                <a:spcPct val="0"/>
              </a:spcBef>
              <a:spcAft>
                <a:spcPct val="0"/>
              </a:spcAft>
              <a:defRPr sz="3600" b="1">
                <a:solidFill>
                  <a:schemeClr val="tx1"/>
                </a:solidFill>
                <a:latin typeface="Calibri" pitchFamily="34" charset="0"/>
              </a:defRPr>
            </a:lvl5pPr>
            <a:lvl6pPr marL="457200" algn="l" rtl="0" eaLnBrk="1" fontAlgn="base" hangingPunct="1">
              <a:spcBef>
                <a:spcPct val="0"/>
              </a:spcBef>
              <a:spcAft>
                <a:spcPct val="0"/>
              </a:spcAft>
              <a:defRPr sz="3600" b="1">
                <a:solidFill>
                  <a:schemeClr val="tx1"/>
                </a:solidFill>
                <a:latin typeface="Calibri" pitchFamily="34" charset="0"/>
              </a:defRPr>
            </a:lvl6pPr>
            <a:lvl7pPr marL="914400" algn="l" rtl="0" eaLnBrk="1" fontAlgn="base" hangingPunct="1">
              <a:spcBef>
                <a:spcPct val="0"/>
              </a:spcBef>
              <a:spcAft>
                <a:spcPct val="0"/>
              </a:spcAft>
              <a:defRPr sz="3600" b="1">
                <a:solidFill>
                  <a:schemeClr val="tx1"/>
                </a:solidFill>
                <a:latin typeface="Calibri" pitchFamily="34" charset="0"/>
              </a:defRPr>
            </a:lvl7pPr>
            <a:lvl8pPr marL="1371600" algn="l" rtl="0" eaLnBrk="1" fontAlgn="base" hangingPunct="1">
              <a:spcBef>
                <a:spcPct val="0"/>
              </a:spcBef>
              <a:spcAft>
                <a:spcPct val="0"/>
              </a:spcAft>
              <a:defRPr sz="3600" b="1">
                <a:solidFill>
                  <a:schemeClr val="tx1"/>
                </a:solidFill>
                <a:latin typeface="Calibri" pitchFamily="34" charset="0"/>
              </a:defRPr>
            </a:lvl8pPr>
            <a:lvl9pPr marL="1828800" algn="l" rtl="0" eaLnBrk="1" fontAlgn="base" hangingPunct="1">
              <a:spcBef>
                <a:spcPct val="0"/>
              </a:spcBef>
              <a:spcAft>
                <a:spcPct val="0"/>
              </a:spcAft>
              <a:defRPr sz="3600" b="1">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5A5A5A"/>
                </a:solidFill>
                <a:effectLst/>
                <a:uLnTx/>
                <a:uFillTx/>
                <a:latin typeface="Arial" charset="0"/>
                <a:ea typeface="+mj-ea"/>
                <a:cs typeface="Arial" charset="0"/>
              </a:rPr>
              <a:t>Acknowledge there is a problem</a:t>
            </a:r>
            <a:endParaRPr kumimoji="0" lang="en-US" sz="3200" b="1" i="0" u="none" strike="noStrike" kern="1200" cap="none" spc="0" normalizeH="0" baseline="0" noProof="0" dirty="0">
              <a:ln>
                <a:noFill/>
              </a:ln>
              <a:solidFill>
                <a:srgbClr val="5A5A5A"/>
              </a:solidFill>
              <a:effectLst/>
              <a:uLnTx/>
              <a:uFillTx/>
              <a:latin typeface="Calibri"/>
              <a:ea typeface="+mj-ea"/>
              <a:cs typeface="+mj-cs"/>
            </a:endParaRPr>
          </a:p>
        </p:txBody>
      </p:sp>
      <p:sp>
        <p:nvSpPr>
          <p:cNvPr id="5" name="Content Placeholder 2"/>
          <p:cNvSpPr>
            <a:spLocks noGrp="1"/>
          </p:cNvSpPr>
          <p:nvPr>
            <p:ph idx="1"/>
          </p:nvPr>
        </p:nvSpPr>
        <p:spPr>
          <a:xfrm>
            <a:off x="956928" y="1254643"/>
            <a:ext cx="7208877" cy="4384157"/>
          </a:xfrm>
        </p:spPr>
        <p:txBody>
          <a:bodyPr/>
          <a:lstStyle/>
          <a:p>
            <a:pPr marL="457200" indent="-457200">
              <a:buFont typeface="Arial" charset="0"/>
              <a:buChar char="•"/>
            </a:pPr>
            <a:r>
              <a:rPr lang="en-GB" altLang="en-US" sz="2400" dirty="0">
                <a:solidFill>
                  <a:srgbClr val="475F6C"/>
                </a:solidFill>
                <a:latin typeface="Arial" charset="0"/>
                <a:cs typeface="Arial" charset="0"/>
              </a:rPr>
              <a:t>CQC report described bullying culture</a:t>
            </a:r>
          </a:p>
          <a:p>
            <a:pPr marL="457200" indent="-457200">
              <a:buFont typeface="Arial" charset="0"/>
              <a:buChar char="•"/>
            </a:pPr>
            <a:r>
              <a:rPr lang="en-GB" altLang="en-US" sz="2400" dirty="0">
                <a:solidFill>
                  <a:srgbClr val="475F6C"/>
                </a:solidFill>
                <a:latin typeface="Arial" charset="0"/>
                <a:cs typeface="Arial" charset="0"/>
              </a:rPr>
              <a:t>Staff survey corroborated these findings but had not been acted upon</a:t>
            </a:r>
          </a:p>
          <a:p>
            <a:pPr marL="457200" indent="-457200">
              <a:buFont typeface="Arial" charset="0"/>
              <a:buChar char="•"/>
            </a:pPr>
            <a:r>
              <a:rPr lang="en-GB" altLang="en-US" sz="2400" dirty="0">
                <a:solidFill>
                  <a:srgbClr val="475F6C"/>
                </a:solidFill>
                <a:latin typeface="Arial" charset="0"/>
                <a:cs typeface="Arial" charset="0"/>
              </a:rPr>
              <a:t>Trade unions had struggled to be heard for some time</a:t>
            </a:r>
          </a:p>
          <a:p>
            <a:pPr marL="457200" indent="-457200">
              <a:buFont typeface="Arial" charset="0"/>
              <a:buChar char="•"/>
            </a:pPr>
            <a:r>
              <a:rPr lang="en-GB" altLang="en-US" sz="2400" dirty="0">
                <a:solidFill>
                  <a:srgbClr val="475F6C"/>
                </a:solidFill>
                <a:latin typeface="Arial" charset="0"/>
                <a:cs typeface="Arial" charset="0"/>
              </a:rPr>
              <a:t>Decided to involve ACAS…</a:t>
            </a:r>
          </a:p>
          <a:p>
            <a:pPr marL="0" indent="0">
              <a:buNone/>
            </a:pPr>
            <a:endParaRPr lang="en-GB" altLang="en-US" sz="2400" dirty="0">
              <a:solidFill>
                <a:srgbClr val="475F6C"/>
              </a:solidFill>
              <a:latin typeface="Arial" charset="0"/>
              <a:cs typeface="Arial" charset="0"/>
            </a:endParaRPr>
          </a:p>
          <a:p>
            <a:pPr marL="0" indent="0">
              <a:buNone/>
            </a:pPr>
            <a:endParaRPr lang="en-GB" altLang="en-US" sz="2400" dirty="0">
              <a:solidFill>
                <a:srgbClr val="475F6C"/>
              </a:solidFill>
              <a:latin typeface="Arial" charset="0"/>
              <a:cs typeface="Arial" charset="0"/>
            </a:endParaRPr>
          </a:p>
          <a:p>
            <a:pPr marL="0" indent="0">
              <a:buNone/>
            </a:pPr>
            <a:endParaRPr lang="en-GB" altLang="en-US" sz="2400" b="1" dirty="0">
              <a:solidFill>
                <a:srgbClr val="14B795"/>
              </a:solidFill>
              <a:latin typeface="Arial" charset="0"/>
              <a:cs typeface="Arial" charset="0"/>
            </a:endParaRPr>
          </a:p>
        </p:txBody>
      </p:sp>
      <p:sp>
        <p:nvSpPr>
          <p:cNvPr id="2" name="Speech Bubble: Oval 1">
            <a:extLst>
              <a:ext uri="{FF2B5EF4-FFF2-40B4-BE49-F238E27FC236}">
                <a16:creationId xmlns:a16="http://schemas.microsoft.com/office/drawing/2014/main" id="{CB338D51-2D86-46DD-A5D7-746C22848EE7}"/>
              </a:ext>
            </a:extLst>
          </p:cNvPr>
          <p:cNvSpPr/>
          <p:nvPr/>
        </p:nvSpPr>
        <p:spPr>
          <a:xfrm>
            <a:off x="4082902" y="3942677"/>
            <a:ext cx="4705022" cy="169612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needed to put our people first…….we had to ‘blow it open’.</a:t>
            </a:r>
          </a:p>
          <a:p>
            <a:pPr algn="ctr"/>
            <a:r>
              <a:rPr lang="en-GB" dirty="0"/>
              <a:t>We had to be open and apologise that we had got it wrong.</a:t>
            </a:r>
          </a:p>
        </p:txBody>
      </p:sp>
    </p:spTree>
    <p:extLst>
      <p:ext uri="{BB962C8B-B14F-4D97-AF65-F5344CB8AC3E}">
        <p14:creationId xmlns:p14="http://schemas.microsoft.com/office/powerpoint/2010/main" val="1938409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56930" y="985392"/>
            <a:ext cx="6496493" cy="524441"/>
          </a:xfrm>
        </p:spPr>
        <p:txBody>
          <a:bodyPr/>
          <a:lstStyle/>
          <a:p>
            <a:r>
              <a:rPr lang="en-GB" altLang="en-US" sz="3600" dirty="0">
                <a:solidFill>
                  <a:srgbClr val="5A5A5A"/>
                </a:solidFill>
                <a:latin typeface="Arial" charset="0"/>
              </a:rPr>
              <a:t>Establish a baseline culture</a:t>
            </a:r>
            <a:br>
              <a:rPr lang="en-GB" altLang="en-US" sz="3600" dirty="0">
                <a:solidFill>
                  <a:srgbClr val="5A5A5A"/>
                </a:solidFill>
                <a:latin typeface="Arial" charset="0"/>
              </a:rPr>
            </a:br>
            <a:r>
              <a:rPr lang="en-GB" altLang="en-US" sz="3600" dirty="0">
                <a:solidFill>
                  <a:srgbClr val="5A5A5A"/>
                </a:solidFill>
                <a:latin typeface="Arial" charset="0"/>
              </a:rPr>
              <a:t>Barrett survey 2014/15</a:t>
            </a:r>
            <a:br>
              <a:rPr lang="en-GB" altLang="en-US" sz="2800" dirty="0">
                <a:solidFill>
                  <a:srgbClr val="5A5A5A"/>
                </a:solidFill>
                <a:latin typeface="Arial" charset="0"/>
              </a:rPr>
            </a:br>
            <a:endParaRPr lang="en-US" dirty="0">
              <a:solidFill>
                <a:srgbClr val="5A5A5A"/>
              </a:solidFill>
            </a:endParaRPr>
          </a:p>
        </p:txBody>
      </p:sp>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33828" y="1734367"/>
            <a:ext cx="9227518" cy="333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peech Bubble: Oval 5">
            <a:extLst>
              <a:ext uri="{FF2B5EF4-FFF2-40B4-BE49-F238E27FC236}">
                <a16:creationId xmlns:a16="http://schemas.microsoft.com/office/drawing/2014/main" id="{9D603DD6-9E75-4E11-AF04-39482681EB53}"/>
              </a:ext>
            </a:extLst>
          </p:cNvPr>
          <p:cNvSpPr/>
          <p:nvPr/>
        </p:nvSpPr>
        <p:spPr>
          <a:xfrm>
            <a:off x="5297557" y="4790661"/>
            <a:ext cx="3448878" cy="123742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smashed it out of the park with 10 limiting values – we were that bad!!</a:t>
            </a:r>
          </a:p>
        </p:txBody>
      </p:sp>
    </p:spTree>
    <p:extLst>
      <p:ext uri="{BB962C8B-B14F-4D97-AF65-F5344CB8AC3E}">
        <p14:creationId xmlns:p14="http://schemas.microsoft.com/office/powerpoint/2010/main" val="8675539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40" y="106326"/>
            <a:ext cx="4577316" cy="1097000"/>
          </a:xfrm>
        </p:spPr>
        <p:txBody>
          <a:bodyPr/>
          <a:lstStyle/>
          <a:p>
            <a:pPr algn="ctr"/>
            <a:r>
              <a:rPr lang="en-GB" sz="2000" dirty="0">
                <a:solidFill>
                  <a:srgbClr val="5A5A5A"/>
                </a:solidFill>
                <a:latin typeface="Arial" panose="020B0604020202020204" pitchFamily="34" charset="0"/>
                <a:cs typeface="Arial" panose="020B0604020202020204" pitchFamily="34" charset="0"/>
              </a:rPr>
              <a:t>In five words, how would your staff describe the current culture?</a:t>
            </a:r>
          </a:p>
        </p:txBody>
      </p:sp>
      <p:pic>
        <p:nvPicPr>
          <p:cNvPr id="4" name="Picture 3">
            <a:extLst>
              <a:ext uri="{FF2B5EF4-FFF2-40B4-BE49-F238E27FC236}">
                <a16:creationId xmlns:a16="http://schemas.microsoft.com/office/drawing/2014/main" id="{445E3EF3-A926-4039-BDBE-C9C9A0DB54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507" y="1336233"/>
            <a:ext cx="2723321" cy="2042491"/>
          </a:xfrm>
          <a:prstGeom prst="rect">
            <a:avLst/>
          </a:prstGeom>
        </p:spPr>
      </p:pic>
      <p:pic>
        <p:nvPicPr>
          <p:cNvPr id="5" name="Picture 4">
            <a:extLst>
              <a:ext uri="{FF2B5EF4-FFF2-40B4-BE49-F238E27FC236}">
                <a16:creationId xmlns:a16="http://schemas.microsoft.com/office/drawing/2014/main" id="{FF74A989-C2AA-4DBA-8AF5-CD3CC8165D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5316" y="1045545"/>
            <a:ext cx="3625549" cy="4834065"/>
          </a:xfrm>
          <a:prstGeom prst="rect">
            <a:avLst/>
          </a:prstGeom>
        </p:spPr>
      </p:pic>
      <p:sp>
        <p:nvSpPr>
          <p:cNvPr id="6" name="Speech Bubble: Oval 5">
            <a:extLst>
              <a:ext uri="{FF2B5EF4-FFF2-40B4-BE49-F238E27FC236}">
                <a16:creationId xmlns:a16="http://schemas.microsoft.com/office/drawing/2014/main" id="{68614965-FDF5-467C-9269-23D5E16F1741}"/>
              </a:ext>
            </a:extLst>
          </p:cNvPr>
          <p:cNvSpPr/>
          <p:nvPr/>
        </p:nvSpPr>
        <p:spPr>
          <a:xfrm>
            <a:off x="143540" y="3511631"/>
            <a:ext cx="4284921" cy="18312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We’d like you to hold these thoughts – What are our strengths? What do we really need to tackle? Bring your thoughts and conversations to the discussions you want to have this afternoon.</a:t>
            </a:r>
          </a:p>
        </p:txBody>
      </p:sp>
    </p:spTree>
    <p:extLst>
      <p:ext uri="{BB962C8B-B14F-4D97-AF65-F5344CB8AC3E}">
        <p14:creationId xmlns:p14="http://schemas.microsoft.com/office/powerpoint/2010/main" val="1822585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56930" y="78013"/>
            <a:ext cx="6517758" cy="1151467"/>
          </a:xfrm>
        </p:spPr>
        <p:txBody>
          <a:bodyPr/>
          <a:lstStyle/>
          <a:p>
            <a:pPr algn="ctr"/>
            <a:r>
              <a:rPr lang="en-GB" altLang="en-US" sz="4000" dirty="0">
                <a:solidFill>
                  <a:srgbClr val="5A5A5A"/>
                </a:solidFill>
                <a:latin typeface="Arial" charset="0"/>
                <a:cs typeface="Arial" charset="0"/>
              </a:rPr>
              <a:t>Initial Action</a:t>
            </a:r>
            <a:endParaRPr lang="en-US" sz="4000" dirty="0">
              <a:solidFill>
                <a:srgbClr val="5A5A5A"/>
              </a:solidFill>
            </a:endParaRPr>
          </a:p>
        </p:txBody>
      </p:sp>
      <p:sp>
        <p:nvSpPr>
          <p:cNvPr id="5" name="Content Placeholder 4"/>
          <p:cNvSpPr>
            <a:spLocks noGrp="1"/>
          </p:cNvSpPr>
          <p:nvPr>
            <p:ph idx="1"/>
          </p:nvPr>
        </p:nvSpPr>
        <p:spPr>
          <a:xfrm>
            <a:off x="956930" y="1069823"/>
            <a:ext cx="7219508" cy="3908762"/>
          </a:xfrm>
          <a:prstGeom prst="rect">
            <a:avLst/>
          </a:prstGeom>
        </p:spPr>
        <p:txBody>
          <a:bodyPr wrap="square">
            <a:spAutoFit/>
          </a:bodyPr>
          <a:lstStyle/>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Recruited new Chief Executive, Chairman and to other Board roles</a:t>
            </a:r>
          </a:p>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Publicly acknowledged the Trust had a significant problem / staff had been let down / things were going to change</a:t>
            </a:r>
          </a:p>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Formed a working group in partnership with our trade unions. Joint commitment to address the issues identified</a:t>
            </a:r>
          </a:p>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Staff at all levels were involved</a:t>
            </a:r>
          </a:p>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Chief Executive-led</a:t>
            </a:r>
          </a:p>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Developed a 10 point plan</a:t>
            </a:r>
          </a:p>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Appointed a champion – Anti Bullying Tsar </a:t>
            </a:r>
          </a:p>
          <a:p>
            <a:pPr marL="457200" indent="-457200">
              <a:buFont typeface="Arial" panose="020B0604020202020204" pitchFamily="34" charset="0"/>
              <a:buChar char="•"/>
              <a:defRPr/>
            </a:pPr>
            <a:r>
              <a:rPr lang="en-GB" sz="2000" dirty="0">
                <a:solidFill>
                  <a:srgbClr val="475F6C"/>
                </a:solidFill>
                <a:latin typeface="Arial" pitchFamily="34" charset="0"/>
                <a:cs typeface="Arial" pitchFamily="34" charset="0"/>
              </a:rPr>
              <a:t>Zero tolerance </a:t>
            </a:r>
          </a:p>
        </p:txBody>
      </p:sp>
    </p:spTree>
    <p:extLst>
      <p:ext uri="{BB962C8B-B14F-4D97-AF65-F5344CB8AC3E}">
        <p14:creationId xmlns:p14="http://schemas.microsoft.com/office/powerpoint/2010/main" val="155527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0605" y="165099"/>
            <a:ext cx="6751673" cy="1151467"/>
          </a:xfrm>
        </p:spPr>
        <p:txBody>
          <a:bodyPr/>
          <a:lstStyle/>
          <a:p>
            <a:r>
              <a:rPr lang="en-GB" altLang="en-US" sz="4000" dirty="0">
                <a:solidFill>
                  <a:srgbClr val="5A5A5A"/>
                </a:solidFill>
                <a:latin typeface="Arial" charset="0"/>
                <a:cs typeface="Arial" charset="0"/>
              </a:rPr>
              <a:t>Set clear vision and values</a:t>
            </a:r>
            <a:endParaRPr lang="en-GB" sz="4000" dirty="0">
              <a:solidFill>
                <a:srgbClr val="5A5A5A"/>
              </a:solidFill>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26625" y="1316565"/>
            <a:ext cx="4295206" cy="148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557527" y="3099830"/>
            <a:ext cx="7998645" cy="235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peech Bubble: Oval 1">
            <a:extLst>
              <a:ext uri="{FF2B5EF4-FFF2-40B4-BE49-F238E27FC236}">
                <a16:creationId xmlns:a16="http://schemas.microsoft.com/office/drawing/2014/main" id="{DE5F9C8C-B66F-4AD9-89A5-7189EE64D967}"/>
              </a:ext>
            </a:extLst>
          </p:cNvPr>
          <p:cNvSpPr/>
          <p:nvPr/>
        </p:nvSpPr>
        <p:spPr>
          <a:xfrm>
            <a:off x="6490021" y="1476682"/>
            <a:ext cx="2594113" cy="11514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We deliberately put staff first – we knew that great care would follow.</a:t>
            </a:r>
          </a:p>
        </p:txBody>
      </p:sp>
    </p:spTree>
    <p:extLst>
      <p:ext uri="{BB962C8B-B14F-4D97-AF65-F5344CB8AC3E}">
        <p14:creationId xmlns:p14="http://schemas.microsoft.com/office/powerpoint/2010/main" val="747023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Concept for today</a:t>
            </a:r>
          </a:p>
        </p:txBody>
      </p:sp>
      <p:sp>
        <p:nvSpPr>
          <p:cNvPr id="3" name="Content Placeholder 2"/>
          <p:cNvSpPr>
            <a:spLocks noGrp="1"/>
          </p:cNvSpPr>
          <p:nvPr>
            <p:ph idx="1"/>
          </p:nvPr>
        </p:nvSpPr>
        <p:spPr>
          <a:xfrm>
            <a:off x="457200" y="1412776"/>
            <a:ext cx="8229600" cy="4525963"/>
          </a:xfrm>
        </p:spPr>
        <p:txBody>
          <a:bodyPr/>
          <a:lstStyle/>
          <a:p>
            <a:r>
              <a:rPr lang="en-GB" sz="2400" b="1" dirty="0"/>
              <a:t>Inspirational presentations</a:t>
            </a:r>
          </a:p>
          <a:p>
            <a:pPr lvl="1"/>
            <a:r>
              <a:rPr lang="en-GB" sz="2000" dirty="0"/>
              <a:t>NEAS</a:t>
            </a:r>
          </a:p>
          <a:p>
            <a:pPr lvl="1"/>
            <a:r>
              <a:rPr lang="en-GB" sz="2000" dirty="0"/>
              <a:t>Mersey Care NHS FT</a:t>
            </a:r>
          </a:p>
          <a:p>
            <a:pPr lvl="1"/>
            <a:r>
              <a:rPr lang="en-GB" sz="2000" dirty="0"/>
              <a:t>Hull University Teaching Hospitals NHS Trust </a:t>
            </a:r>
          </a:p>
          <a:p>
            <a:r>
              <a:rPr lang="en-GB" sz="2400" b="1" dirty="0"/>
              <a:t>Cross-fertilisation and networking</a:t>
            </a:r>
          </a:p>
          <a:p>
            <a:pPr lvl="1"/>
            <a:r>
              <a:rPr lang="en-GB" sz="2000" dirty="0"/>
              <a:t>Posters/roll-ups, sharing what we are proud of, completed initiatives or journeys</a:t>
            </a:r>
          </a:p>
          <a:p>
            <a:pPr lvl="1"/>
            <a:r>
              <a:rPr lang="en-GB" sz="2000" dirty="0"/>
              <a:t>Getting tangible ideas from each other</a:t>
            </a:r>
          </a:p>
          <a:p>
            <a:r>
              <a:rPr lang="en-GB" sz="2400" b="1" dirty="0"/>
              <a:t>Facilitated solutions-focussed sessions</a:t>
            </a:r>
          </a:p>
          <a:p>
            <a:pPr lvl="1"/>
            <a:r>
              <a:rPr lang="en-GB" sz="2000" dirty="0"/>
              <a:t>‘Unconference’ / open space sessions</a:t>
            </a:r>
          </a:p>
          <a:p>
            <a:pPr lvl="1"/>
            <a:r>
              <a:rPr lang="en-GB" sz="2000" dirty="0"/>
              <a:t>Co-creating tangible ideas and identifying potential initiatives</a:t>
            </a:r>
          </a:p>
          <a:p>
            <a:pPr lvl="1"/>
            <a:r>
              <a:rPr lang="en-GB" sz="2000" dirty="0"/>
              <a:t>National as well as local </a:t>
            </a:r>
          </a:p>
          <a:p>
            <a:pPr lvl="1"/>
            <a:endParaRPr lang="en-GB" dirty="0"/>
          </a:p>
          <a:p>
            <a:endParaRPr lang="en-GB" dirty="0"/>
          </a:p>
          <a:p>
            <a:endParaRPr lang="en-GB"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peech Bubble: Oval 4">
            <a:extLst>
              <a:ext uri="{FF2B5EF4-FFF2-40B4-BE49-F238E27FC236}">
                <a16:creationId xmlns:a16="http://schemas.microsoft.com/office/drawing/2014/main" id="{D6CD37F5-9538-43D4-849B-94ABC893F85E}"/>
              </a:ext>
            </a:extLst>
          </p:cNvPr>
          <p:cNvSpPr/>
          <p:nvPr/>
        </p:nvSpPr>
        <p:spPr>
          <a:xfrm>
            <a:off x="6331225" y="1412776"/>
            <a:ext cx="2697765" cy="1675758"/>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“Lets have the conversations today – mingle, talk – inspire each other”.</a:t>
            </a:r>
          </a:p>
        </p:txBody>
      </p:sp>
      <p:sp>
        <p:nvSpPr>
          <p:cNvPr id="6" name="Speech Bubble: Oval 5">
            <a:extLst>
              <a:ext uri="{FF2B5EF4-FFF2-40B4-BE49-F238E27FC236}">
                <a16:creationId xmlns:a16="http://schemas.microsoft.com/office/drawing/2014/main" id="{AEB49575-AA42-478F-9066-0DE3FDB5CC0C}"/>
              </a:ext>
            </a:extLst>
          </p:cNvPr>
          <p:cNvSpPr/>
          <p:nvPr/>
        </p:nvSpPr>
        <p:spPr>
          <a:xfrm>
            <a:off x="7071691" y="3771899"/>
            <a:ext cx="1825961" cy="1287118"/>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“Let’s be solutions focused”.</a:t>
            </a:r>
          </a:p>
        </p:txBody>
      </p:sp>
    </p:spTree>
    <p:extLst>
      <p:ext uri="{BB962C8B-B14F-4D97-AF65-F5344CB8AC3E}">
        <p14:creationId xmlns:p14="http://schemas.microsoft.com/office/powerpoint/2010/main" val="22715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5316"/>
            <a:ext cx="8229600" cy="1151467"/>
          </a:xfrm>
        </p:spPr>
        <p:txBody>
          <a:bodyPr/>
          <a:lstStyle/>
          <a:p>
            <a:r>
              <a:rPr lang="en-GB" altLang="en-US" sz="4000" dirty="0">
                <a:solidFill>
                  <a:srgbClr val="14B795"/>
                </a:solidFill>
                <a:latin typeface="Arial" charset="0"/>
                <a:cs typeface="Arial" charset="0"/>
              </a:rPr>
              <a:t>Embed the values</a:t>
            </a:r>
            <a:endParaRPr lang="en-GB" sz="4000" dirty="0"/>
          </a:p>
        </p:txBody>
      </p:sp>
      <p:sp>
        <p:nvSpPr>
          <p:cNvPr id="5" name="Content Placeholder 2"/>
          <p:cNvSpPr>
            <a:spLocks noGrp="1"/>
          </p:cNvSpPr>
          <p:nvPr>
            <p:ph idx="1"/>
          </p:nvPr>
        </p:nvSpPr>
        <p:spPr>
          <a:xfrm>
            <a:off x="0" y="1109350"/>
            <a:ext cx="8229600" cy="4135967"/>
          </a:xfrm>
        </p:spPr>
        <p:txBody>
          <a:bodyPr/>
          <a:lstStyle/>
          <a:p>
            <a:pPr lvl="1">
              <a:spcBef>
                <a:spcPct val="0"/>
              </a:spcBef>
              <a:buFont typeface="Arial" charset="0"/>
              <a:buChar char="•"/>
            </a:pPr>
            <a:r>
              <a:rPr lang="en-GB" altLang="en-US" sz="2800" dirty="0">
                <a:solidFill>
                  <a:srgbClr val="475F6C"/>
                </a:solidFill>
                <a:latin typeface="Arial" charset="0"/>
              </a:rPr>
              <a:t>Established a staff charter based on our values and recruited for values as well as competencies</a:t>
            </a:r>
          </a:p>
          <a:p>
            <a:pPr lvl="1">
              <a:spcBef>
                <a:spcPct val="0"/>
              </a:spcBef>
              <a:buFont typeface="Arial" charset="0"/>
              <a:buChar char="•"/>
            </a:pPr>
            <a:r>
              <a:rPr lang="en-GB" altLang="en-US" sz="2800" dirty="0">
                <a:solidFill>
                  <a:srgbClr val="475F6C"/>
                </a:solidFill>
                <a:latin typeface="Arial" charset="0"/>
              </a:rPr>
              <a:t>Adopted a values based approach to recruitment</a:t>
            </a:r>
          </a:p>
          <a:p>
            <a:pPr lvl="1">
              <a:spcBef>
                <a:spcPct val="0"/>
              </a:spcBef>
              <a:buFont typeface="Arial" charset="0"/>
              <a:buChar char="•"/>
            </a:pPr>
            <a:r>
              <a:rPr lang="en-GB" altLang="en-US" sz="2800" dirty="0">
                <a:solidFill>
                  <a:srgbClr val="475F6C"/>
                </a:solidFill>
                <a:latin typeface="Arial" charset="0"/>
              </a:rPr>
              <a:t>Developed our Professional and Cultural Training programme for all staff (PACT) </a:t>
            </a:r>
          </a:p>
          <a:p>
            <a:pPr lvl="1">
              <a:spcBef>
                <a:spcPct val="0"/>
              </a:spcBef>
              <a:buFont typeface="Arial" charset="0"/>
              <a:buChar char="•"/>
            </a:pPr>
            <a:r>
              <a:rPr lang="en-GB" altLang="en-US" sz="2800" dirty="0">
                <a:solidFill>
                  <a:srgbClr val="475F6C"/>
                </a:solidFill>
                <a:latin typeface="Arial" charset="0"/>
              </a:rPr>
              <a:t>Discuss values and behaviours at every Trust induction, rather than HR issues, security and car parking (!)</a:t>
            </a:r>
          </a:p>
          <a:p>
            <a:endParaRPr lang="en-GB"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248" r="2069"/>
          <a:stretch/>
        </p:blipFill>
        <p:spPr>
          <a:xfrm>
            <a:off x="0" y="0"/>
            <a:ext cx="9144000" cy="6890102"/>
          </a:xfrm>
          <a:prstGeom prst="rect">
            <a:avLst/>
          </a:prstGeom>
        </p:spPr>
      </p:pic>
      <p:sp>
        <p:nvSpPr>
          <p:cNvPr id="2" name="Speech Bubble: Oval 1">
            <a:extLst>
              <a:ext uri="{FF2B5EF4-FFF2-40B4-BE49-F238E27FC236}">
                <a16:creationId xmlns:a16="http://schemas.microsoft.com/office/drawing/2014/main" id="{40EA0B06-AEC7-48EE-8D9A-A0694FC93F51}"/>
              </a:ext>
            </a:extLst>
          </p:cNvPr>
          <p:cNvSpPr/>
          <p:nvPr/>
        </p:nvSpPr>
        <p:spPr>
          <a:xfrm>
            <a:off x="5880844" y="981604"/>
            <a:ext cx="3096039" cy="1396679"/>
          </a:xfrm>
          <a:prstGeom prst="wedgeEllipseCallout">
            <a:avLst>
              <a:gd name="adj1" fmla="val -36802"/>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In our induction we don’t talk about policies and procedures, we talk about our staff charter.</a:t>
            </a:r>
          </a:p>
        </p:txBody>
      </p:sp>
    </p:spTree>
    <p:extLst>
      <p:ext uri="{BB962C8B-B14F-4D97-AF65-F5344CB8AC3E}">
        <p14:creationId xmlns:p14="http://schemas.microsoft.com/office/powerpoint/2010/main" val="1282420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6298" y="379226"/>
            <a:ext cx="6496493" cy="880851"/>
          </a:xfrm>
        </p:spPr>
        <p:txBody>
          <a:bodyPr/>
          <a:lstStyle/>
          <a:p>
            <a:pPr algn="ctr"/>
            <a:r>
              <a:rPr lang="en-GB" altLang="en-US" sz="4000" dirty="0">
                <a:solidFill>
                  <a:srgbClr val="5A5A5A"/>
                </a:solidFill>
                <a:latin typeface="Arial" charset="0"/>
                <a:cs typeface="Arial" charset="0"/>
              </a:rPr>
              <a:t>Encourage reporting</a:t>
            </a:r>
            <a:endParaRPr lang="en-GB" sz="4000" dirty="0">
              <a:solidFill>
                <a:srgbClr val="5A5A5A"/>
              </a:solidFill>
            </a:endParaRPr>
          </a:p>
        </p:txBody>
      </p:sp>
      <p:sp>
        <p:nvSpPr>
          <p:cNvPr id="5" name="Content Placeholder 2"/>
          <p:cNvSpPr>
            <a:spLocks noGrp="1"/>
          </p:cNvSpPr>
          <p:nvPr>
            <p:ph idx="1"/>
          </p:nvPr>
        </p:nvSpPr>
        <p:spPr>
          <a:xfrm>
            <a:off x="946298" y="1260077"/>
            <a:ext cx="7230139" cy="4135967"/>
          </a:xfrm>
        </p:spPr>
        <p:txBody>
          <a:bodyPr/>
          <a:lstStyle/>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Established a confidential staff advice line service (SALS), run by our PALS team</a:t>
            </a:r>
          </a:p>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Board to ward</a:t>
            </a:r>
          </a:p>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Freedom to Speak up Guardian (board lead)</a:t>
            </a:r>
          </a:p>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Anti-bullying Tsar</a:t>
            </a:r>
          </a:p>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Line managers</a:t>
            </a:r>
          </a:p>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HR, Trade Unions, Occupational Health</a:t>
            </a:r>
          </a:p>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Counselling service </a:t>
            </a:r>
          </a:p>
          <a:p>
            <a:pPr>
              <a:spcBef>
                <a:spcPct val="0"/>
              </a:spcBef>
              <a:defRPr/>
            </a:pPr>
            <a:r>
              <a:rPr lang="en-GB" altLang="en-US" sz="2400" dirty="0">
                <a:solidFill>
                  <a:srgbClr val="475F6C"/>
                </a:solidFill>
                <a:latin typeface="Arial" panose="020B0604020202020204" pitchFamily="34" charset="0"/>
                <a:cs typeface="Arial" panose="020B0604020202020204" pitchFamily="34" charset="0"/>
              </a:rPr>
              <a:t>Data collected and presented at the working group.  All issues were discussed and addressed.</a:t>
            </a:r>
            <a:endParaRPr lang="en-GB" sz="2800" dirty="0"/>
          </a:p>
        </p:txBody>
      </p:sp>
    </p:spTree>
    <p:extLst>
      <p:ext uri="{BB962C8B-B14F-4D97-AF65-F5344CB8AC3E}">
        <p14:creationId xmlns:p14="http://schemas.microsoft.com/office/powerpoint/2010/main" val="35009093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35664" y="465061"/>
            <a:ext cx="6517759" cy="789581"/>
          </a:xfrm>
        </p:spPr>
        <p:txBody>
          <a:bodyPr/>
          <a:lstStyle/>
          <a:p>
            <a:pPr algn="ctr"/>
            <a:r>
              <a:rPr lang="en-GB" altLang="en-US" sz="4000" dirty="0">
                <a:solidFill>
                  <a:srgbClr val="5A5A5A"/>
                </a:solidFill>
                <a:latin typeface="Arial" charset="0"/>
                <a:cs typeface="Arial" charset="0"/>
              </a:rPr>
              <a:t>Focus on leadership and employment framework</a:t>
            </a:r>
            <a:endParaRPr lang="en-GB" sz="4000" dirty="0">
              <a:solidFill>
                <a:srgbClr val="5A5A5A"/>
              </a:solidFill>
            </a:endParaRPr>
          </a:p>
        </p:txBody>
      </p:sp>
      <p:sp>
        <p:nvSpPr>
          <p:cNvPr id="5" name="Content Placeholder 2"/>
          <p:cNvSpPr>
            <a:spLocks noGrp="1"/>
          </p:cNvSpPr>
          <p:nvPr>
            <p:ph idx="1"/>
          </p:nvPr>
        </p:nvSpPr>
        <p:spPr>
          <a:xfrm>
            <a:off x="935664" y="1603224"/>
            <a:ext cx="7293936" cy="4135967"/>
          </a:xfrm>
        </p:spPr>
        <p:txBody>
          <a:bodyPr/>
          <a:lstStyle/>
          <a:p>
            <a:pPr lvl="1">
              <a:spcBef>
                <a:spcPct val="0"/>
              </a:spcBef>
              <a:buFont typeface="Arial" charset="0"/>
              <a:buChar char="•"/>
            </a:pPr>
            <a:r>
              <a:rPr lang="en-GB" altLang="en-US" sz="2000" dirty="0">
                <a:solidFill>
                  <a:srgbClr val="475F6C"/>
                </a:solidFill>
                <a:latin typeface="Arial" charset="0"/>
              </a:rPr>
              <a:t>Communicated values to our senior managers</a:t>
            </a:r>
          </a:p>
          <a:p>
            <a:pPr lvl="1">
              <a:spcBef>
                <a:spcPct val="0"/>
              </a:spcBef>
              <a:buFont typeface="Arial" charset="0"/>
              <a:buChar char="•"/>
            </a:pPr>
            <a:r>
              <a:rPr lang="en-GB" altLang="en-US" sz="2000" dirty="0">
                <a:solidFill>
                  <a:srgbClr val="475F6C"/>
                </a:solidFill>
                <a:latin typeface="Arial" charset="0"/>
              </a:rPr>
              <a:t>Held annual senior manager culture sessions to remind them that they are responsible for creating the right environment for their teams</a:t>
            </a:r>
          </a:p>
          <a:p>
            <a:pPr lvl="1">
              <a:spcBef>
                <a:spcPct val="0"/>
              </a:spcBef>
              <a:buFont typeface="Arial" charset="0"/>
              <a:buChar char="•"/>
            </a:pPr>
            <a:r>
              <a:rPr lang="en-GB" altLang="en-US" sz="2000" dirty="0">
                <a:solidFill>
                  <a:srgbClr val="475F6C"/>
                </a:solidFill>
                <a:latin typeface="Arial" charset="0"/>
              </a:rPr>
              <a:t>Addressed leadership development at all levels</a:t>
            </a:r>
          </a:p>
          <a:p>
            <a:pPr lvl="1">
              <a:spcBef>
                <a:spcPct val="0"/>
              </a:spcBef>
              <a:buFont typeface="Arial" charset="0"/>
              <a:buChar char="•"/>
            </a:pPr>
            <a:r>
              <a:rPr lang="en-GB" altLang="en-US" sz="2000" dirty="0">
                <a:solidFill>
                  <a:srgbClr val="475F6C"/>
                </a:solidFill>
                <a:latin typeface="Arial" charset="0"/>
              </a:rPr>
              <a:t>Great Leaders programme – Be Remarkable</a:t>
            </a:r>
          </a:p>
          <a:p>
            <a:pPr lvl="1">
              <a:spcBef>
                <a:spcPct val="0"/>
              </a:spcBef>
              <a:buFont typeface="Arial" charset="0"/>
              <a:buChar char="•"/>
            </a:pPr>
            <a:r>
              <a:rPr lang="en-GB" altLang="en-US" sz="2000" dirty="0">
                <a:solidFill>
                  <a:srgbClr val="475F6C"/>
                </a:solidFill>
                <a:latin typeface="Arial" charset="0"/>
              </a:rPr>
              <a:t>Reviewed and re-launched:</a:t>
            </a:r>
          </a:p>
          <a:p>
            <a:pPr lvl="2">
              <a:spcBef>
                <a:spcPct val="0"/>
              </a:spcBef>
              <a:buFont typeface="Courier New" panose="02070309020205020404" pitchFamily="49" charset="0"/>
              <a:buChar char="o"/>
            </a:pPr>
            <a:r>
              <a:rPr lang="en-GB" altLang="en-US" sz="2000" dirty="0">
                <a:solidFill>
                  <a:srgbClr val="475F6C"/>
                </a:solidFill>
                <a:latin typeface="Arial" charset="0"/>
              </a:rPr>
              <a:t>Bullying and Harassment policy</a:t>
            </a:r>
          </a:p>
          <a:p>
            <a:pPr lvl="2">
              <a:spcBef>
                <a:spcPct val="0"/>
              </a:spcBef>
              <a:buFont typeface="Courier New" panose="02070309020205020404" pitchFamily="49" charset="0"/>
              <a:buChar char="o"/>
            </a:pPr>
            <a:r>
              <a:rPr lang="en-GB" altLang="en-US" sz="2000" dirty="0">
                <a:solidFill>
                  <a:srgbClr val="475F6C"/>
                </a:solidFill>
                <a:latin typeface="Arial" charset="0"/>
              </a:rPr>
              <a:t>Managing and Supporting Attendance policy</a:t>
            </a:r>
          </a:p>
          <a:p>
            <a:pPr lvl="2">
              <a:spcBef>
                <a:spcPct val="0"/>
              </a:spcBef>
              <a:buFont typeface="Courier New" panose="02070309020205020404" pitchFamily="49" charset="0"/>
              <a:buChar char="o"/>
            </a:pPr>
            <a:r>
              <a:rPr lang="en-GB" altLang="en-US" sz="2000" dirty="0">
                <a:solidFill>
                  <a:srgbClr val="475F6C"/>
                </a:solidFill>
                <a:latin typeface="Arial" charset="0"/>
              </a:rPr>
              <a:t>Disciplinary policy</a:t>
            </a:r>
          </a:p>
          <a:p>
            <a:pPr lvl="2">
              <a:spcBef>
                <a:spcPct val="0"/>
              </a:spcBef>
              <a:buFont typeface="Courier New" panose="02070309020205020404" pitchFamily="49" charset="0"/>
              <a:buChar char="o"/>
            </a:pPr>
            <a:r>
              <a:rPr lang="en-GB" altLang="en-US" sz="2000" dirty="0">
                <a:solidFill>
                  <a:srgbClr val="475F6C"/>
                </a:solidFill>
                <a:latin typeface="Arial" charset="0"/>
              </a:rPr>
              <a:t>Grievance policy</a:t>
            </a:r>
          </a:p>
          <a:p>
            <a:pPr lvl="2">
              <a:spcBef>
                <a:spcPct val="0"/>
              </a:spcBef>
              <a:buFont typeface="Courier New" panose="02070309020205020404" pitchFamily="49" charset="0"/>
              <a:buChar char="o"/>
            </a:pPr>
            <a:r>
              <a:rPr lang="en-GB" altLang="en-US" sz="2000" dirty="0">
                <a:solidFill>
                  <a:srgbClr val="475F6C"/>
                </a:solidFill>
                <a:latin typeface="Arial" charset="0"/>
              </a:rPr>
              <a:t>Whistleblowing policy</a:t>
            </a:r>
          </a:p>
          <a:p>
            <a:pPr lvl="2">
              <a:spcBef>
                <a:spcPct val="0"/>
              </a:spcBef>
              <a:buFont typeface="Arial" charset="0"/>
              <a:buChar char="•"/>
            </a:pPr>
            <a:endParaRPr lang="en-GB" altLang="en-US" sz="2400" dirty="0">
              <a:solidFill>
                <a:srgbClr val="475F6C"/>
              </a:solidFill>
              <a:latin typeface="Arial" charset="0"/>
            </a:endParaRPr>
          </a:p>
          <a:p>
            <a:endParaRPr lang="en-GB" dirty="0"/>
          </a:p>
        </p:txBody>
      </p:sp>
      <p:sp>
        <p:nvSpPr>
          <p:cNvPr id="2" name="Speech Bubble: Oval 1">
            <a:extLst>
              <a:ext uri="{FF2B5EF4-FFF2-40B4-BE49-F238E27FC236}">
                <a16:creationId xmlns:a16="http://schemas.microsoft.com/office/drawing/2014/main" id="{B70149A1-1769-4D87-9DD4-08E9EB47F11C}"/>
              </a:ext>
            </a:extLst>
          </p:cNvPr>
          <p:cNvSpPr/>
          <p:nvPr/>
        </p:nvSpPr>
        <p:spPr>
          <a:xfrm>
            <a:off x="4820478" y="4537213"/>
            <a:ext cx="4164496" cy="136663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make no apologies for actively talking about what it means to be a leader in our organisation</a:t>
            </a:r>
          </a:p>
        </p:txBody>
      </p:sp>
    </p:spTree>
    <p:extLst>
      <p:ext uri="{BB962C8B-B14F-4D97-AF65-F5344CB8AC3E}">
        <p14:creationId xmlns:p14="http://schemas.microsoft.com/office/powerpoint/2010/main" val="14101379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37731"/>
            <a:ext cx="9144000" cy="4652367"/>
          </a:xfrm>
          <a:prstGeom prst="rect">
            <a:avLst/>
          </a:prstGeom>
        </p:spPr>
      </p:pic>
      <p:sp>
        <p:nvSpPr>
          <p:cNvPr id="2" name="Speech Bubble: Oval 1">
            <a:extLst>
              <a:ext uri="{FF2B5EF4-FFF2-40B4-BE49-F238E27FC236}">
                <a16:creationId xmlns:a16="http://schemas.microsoft.com/office/drawing/2014/main" id="{F8DF7867-4BCF-4E7D-9274-9EB6C1C007CB}"/>
              </a:ext>
            </a:extLst>
          </p:cNvPr>
          <p:cNvSpPr/>
          <p:nvPr/>
        </p:nvSpPr>
        <p:spPr>
          <a:xfrm>
            <a:off x="2663687" y="139148"/>
            <a:ext cx="3642691" cy="110821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Developed our brand around our people – why not a bit of humour?</a:t>
            </a:r>
          </a:p>
        </p:txBody>
      </p:sp>
      <p:sp>
        <p:nvSpPr>
          <p:cNvPr id="3" name="Speech Bubble: Oval 2">
            <a:extLst>
              <a:ext uri="{FF2B5EF4-FFF2-40B4-BE49-F238E27FC236}">
                <a16:creationId xmlns:a16="http://schemas.microsoft.com/office/drawing/2014/main" id="{279192A2-8092-4DE5-B3A4-94F70496A9FC}"/>
              </a:ext>
            </a:extLst>
          </p:cNvPr>
          <p:cNvSpPr/>
          <p:nvPr/>
        </p:nvSpPr>
        <p:spPr>
          <a:xfrm>
            <a:off x="626165" y="3836504"/>
            <a:ext cx="2872409" cy="130202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It’s alright to have fun and enjoy yourself at work</a:t>
            </a:r>
          </a:p>
        </p:txBody>
      </p:sp>
    </p:spTree>
    <p:extLst>
      <p:ext uri="{BB962C8B-B14F-4D97-AF65-F5344CB8AC3E}">
        <p14:creationId xmlns:p14="http://schemas.microsoft.com/office/powerpoint/2010/main" val="453912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94999" y="1481138"/>
            <a:ext cx="4154001" cy="413702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41646">
            <a:off x="1003934" y="1574333"/>
            <a:ext cx="7132608" cy="33647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60198">
            <a:off x="1337546" y="1560468"/>
            <a:ext cx="6748027" cy="339243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7222" y="1768143"/>
            <a:ext cx="6786031" cy="3292685"/>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556743">
            <a:off x="2093164" y="2286949"/>
            <a:ext cx="6728264" cy="3187696"/>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94117">
            <a:off x="1427534" y="1591321"/>
            <a:ext cx="6862039" cy="3330724"/>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2564" y="1780057"/>
            <a:ext cx="6395348" cy="3082708"/>
          </a:xfrm>
          <a:prstGeom prst="rect">
            <a:avLst/>
          </a:prstGeom>
        </p:spPr>
      </p:pic>
    </p:spTree>
    <p:extLst>
      <p:ext uri="{BB962C8B-B14F-4D97-AF65-F5344CB8AC3E}">
        <p14:creationId xmlns:p14="http://schemas.microsoft.com/office/powerpoint/2010/main" val="14749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25033" y="686495"/>
            <a:ext cx="6539023" cy="727641"/>
          </a:xfrm>
        </p:spPr>
        <p:txBody>
          <a:bodyPr/>
          <a:lstStyle/>
          <a:p>
            <a:r>
              <a:rPr lang="en-GB" altLang="en-US" sz="3200" dirty="0">
                <a:solidFill>
                  <a:srgbClr val="5A5A5A"/>
                </a:solidFill>
                <a:latin typeface="Arial" charset="0"/>
              </a:rPr>
              <a:t>Adopt a clear measurement – </a:t>
            </a:r>
            <a:br>
              <a:rPr lang="en-GB" altLang="en-US" sz="3200" dirty="0">
                <a:solidFill>
                  <a:srgbClr val="5A5A5A"/>
                </a:solidFill>
                <a:latin typeface="Arial" charset="0"/>
              </a:rPr>
            </a:br>
            <a:r>
              <a:rPr lang="en-GB" altLang="en-US" sz="3200" dirty="0">
                <a:solidFill>
                  <a:srgbClr val="5A5A5A"/>
                </a:solidFill>
                <a:latin typeface="Arial" charset="0"/>
              </a:rPr>
              <a:t>Staff engagement</a:t>
            </a:r>
            <a:br>
              <a:rPr lang="en-GB" altLang="en-US" sz="2800" dirty="0">
                <a:solidFill>
                  <a:srgbClr val="14B795"/>
                </a:solidFill>
                <a:latin typeface="Arial" charset="0"/>
              </a:rPr>
            </a:br>
            <a:endParaRPr lang="en-GB" dirty="0"/>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707893" y="1510167"/>
            <a:ext cx="7456523" cy="428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114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56930" y="740834"/>
            <a:ext cx="6677247" cy="885948"/>
          </a:xfrm>
        </p:spPr>
        <p:txBody>
          <a:bodyPr/>
          <a:lstStyle/>
          <a:p>
            <a:pPr algn="ctr"/>
            <a:r>
              <a:rPr lang="en-GB" altLang="en-US" sz="4000" dirty="0">
                <a:solidFill>
                  <a:srgbClr val="5A5A5A"/>
                </a:solidFill>
                <a:latin typeface="Arial" charset="0"/>
              </a:rPr>
              <a:t>Cultural assessment – </a:t>
            </a:r>
            <a:br>
              <a:rPr lang="en-GB" altLang="en-US" sz="4000" dirty="0">
                <a:solidFill>
                  <a:srgbClr val="5A5A5A"/>
                </a:solidFill>
                <a:latin typeface="Arial" charset="0"/>
              </a:rPr>
            </a:br>
            <a:r>
              <a:rPr lang="en-GB" altLang="en-US" sz="4000" dirty="0">
                <a:solidFill>
                  <a:srgbClr val="5A5A5A"/>
                </a:solidFill>
                <a:latin typeface="Arial" charset="0"/>
              </a:rPr>
              <a:t>Barrett Survey 2017</a:t>
            </a:r>
            <a:br>
              <a:rPr lang="en-GB" altLang="en-US" sz="2400" dirty="0">
                <a:solidFill>
                  <a:srgbClr val="14B795"/>
                </a:solidFill>
                <a:latin typeface="Arial" charset="0"/>
              </a:rPr>
            </a:br>
            <a:endParaRPr lang="en-GB" dirty="0"/>
          </a:p>
        </p:txBody>
      </p:sp>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199" y="1733021"/>
            <a:ext cx="8956203" cy="344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peech Bubble: Oval 1">
            <a:extLst>
              <a:ext uri="{FF2B5EF4-FFF2-40B4-BE49-F238E27FC236}">
                <a16:creationId xmlns:a16="http://schemas.microsoft.com/office/drawing/2014/main" id="{958BA88A-2482-47E6-9F31-DC88850F813F}"/>
              </a:ext>
            </a:extLst>
          </p:cNvPr>
          <p:cNvSpPr/>
          <p:nvPr/>
        </p:nvSpPr>
        <p:spPr>
          <a:xfrm>
            <a:off x="4755296" y="5083381"/>
            <a:ext cx="2937013" cy="87961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have improved but there is always more to do….</a:t>
            </a:r>
          </a:p>
        </p:txBody>
      </p:sp>
    </p:spTree>
    <p:extLst>
      <p:ext uri="{BB962C8B-B14F-4D97-AF65-F5344CB8AC3E}">
        <p14:creationId xmlns:p14="http://schemas.microsoft.com/office/powerpoint/2010/main" val="36409678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7758" y="0"/>
            <a:ext cx="2626242" cy="1382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ounded Rectangular Callout 1"/>
          <p:cNvSpPr/>
          <p:nvPr/>
        </p:nvSpPr>
        <p:spPr>
          <a:xfrm>
            <a:off x="467843" y="2778653"/>
            <a:ext cx="3689499" cy="2356885"/>
          </a:xfrm>
          <a:prstGeom prst="wedgeRoundRectCallout">
            <a:avLst>
              <a:gd name="adj1" fmla="val -6855"/>
              <a:gd name="adj2" fmla="val 756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ular Callout 4"/>
          <p:cNvSpPr/>
          <p:nvPr/>
        </p:nvSpPr>
        <p:spPr>
          <a:xfrm>
            <a:off x="4784636" y="1385793"/>
            <a:ext cx="3926959" cy="2399415"/>
          </a:xfrm>
          <a:prstGeom prst="wedgeRoundRectCallout">
            <a:avLst>
              <a:gd name="adj1" fmla="val 6049"/>
              <a:gd name="adj2" fmla="val 701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659225" y="2916894"/>
            <a:ext cx="3094074" cy="2492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Bullying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Nepotism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Dishonesty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Control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Investigations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5201078" y="1400011"/>
            <a:ext cx="3094074"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Professionalism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Improvement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Compassion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Excellence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quality care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765555" y="1971561"/>
            <a:ext cx="309407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2014/2015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Engagement 6.4/10</a:t>
            </a:r>
            <a:endParaRPr kumimoji="0" lang="en-GB" sz="2000" b="0" i="0" u="none" strike="noStrike" kern="1200" cap="none" spc="0" normalizeH="0" baseline="0" noProof="0" dirty="0">
              <a:ln>
                <a:noFill/>
              </a:ln>
              <a:solidFill>
                <a:srgbClr val="5A5A5A"/>
              </a:solidFill>
              <a:effectLst/>
              <a:uLnTx/>
              <a:uFillTx/>
              <a:latin typeface="Calibri"/>
              <a:ea typeface="+mn-ea"/>
              <a:cs typeface="+mn-cs"/>
            </a:endParaRPr>
          </a:p>
        </p:txBody>
      </p:sp>
      <p:sp>
        <p:nvSpPr>
          <p:cNvPr id="9" name="TextBox 8"/>
          <p:cNvSpPr txBox="1"/>
          <p:nvPr/>
        </p:nvSpPr>
        <p:spPr>
          <a:xfrm>
            <a:off x="5201078" y="422751"/>
            <a:ext cx="309407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2018/2019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Engagement 7/10</a:t>
            </a:r>
            <a:endParaRPr kumimoji="0" lang="en-GB" sz="2000" b="0" i="0" u="none" strike="noStrike" kern="1200" cap="none" spc="0" normalizeH="0" baseline="0" noProof="0" dirty="0">
              <a:ln>
                <a:noFill/>
              </a:ln>
              <a:solidFill>
                <a:srgbClr val="5A5A5A"/>
              </a:solidFill>
              <a:effectLst/>
              <a:uLnTx/>
              <a:uFillTx/>
              <a:latin typeface="Calibri"/>
              <a:ea typeface="+mn-ea"/>
              <a:cs typeface="+mn-cs"/>
            </a:endParaRPr>
          </a:p>
        </p:txBody>
      </p:sp>
      <p:sp>
        <p:nvSpPr>
          <p:cNvPr id="10" name="Right Arrow 9"/>
          <p:cNvSpPr/>
          <p:nvPr/>
        </p:nvSpPr>
        <p:spPr>
          <a:xfrm rot="19905693">
            <a:off x="3116459" y="2944110"/>
            <a:ext cx="2737831" cy="509965"/>
          </a:xfrm>
          <a:prstGeom prst="rightArrow">
            <a:avLst/>
          </a:prstGeom>
          <a:solidFill>
            <a:srgbClr val="0064C8"/>
          </a:solidFill>
          <a:ln>
            <a:solidFill>
              <a:srgbClr val="00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peech Bubble: Oval 10">
            <a:extLst>
              <a:ext uri="{FF2B5EF4-FFF2-40B4-BE49-F238E27FC236}">
                <a16:creationId xmlns:a16="http://schemas.microsoft.com/office/drawing/2014/main" id="{9E77CE89-9AA9-4460-A0A7-82E26A70EEAE}"/>
              </a:ext>
            </a:extLst>
          </p:cNvPr>
          <p:cNvSpPr/>
          <p:nvPr/>
        </p:nvSpPr>
        <p:spPr>
          <a:xfrm>
            <a:off x="432404" y="422751"/>
            <a:ext cx="4139595" cy="114466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Our conversations have shifted …. </a:t>
            </a:r>
          </a:p>
        </p:txBody>
      </p:sp>
    </p:spTree>
    <p:extLst>
      <p:ext uri="{BB962C8B-B14F-4D97-AF65-F5344CB8AC3E}">
        <p14:creationId xmlns:p14="http://schemas.microsoft.com/office/powerpoint/2010/main" val="23258963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607970"/>
            <a:ext cx="8229600" cy="1151467"/>
          </a:xfrm>
        </p:spPr>
        <p:txBody>
          <a:bodyPr/>
          <a:lstStyle/>
          <a:p>
            <a:pPr algn="ctr"/>
            <a:r>
              <a:rPr lang="en-GB" altLang="en-US" sz="4800" dirty="0">
                <a:solidFill>
                  <a:srgbClr val="5A5A5A"/>
                </a:solidFill>
                <a:latin typeface="Arial" charset="0"/>
              </a:rPr>
              <a:t>CQC </a:t>
            </a:r>
            <a:br>
              <a:rPr lang="en-GB" altLang="en-US" sz="4800" dirty="0">
                <a:solidFill>
                  <a:srgbClr val="5A5A5A"/>
                </a:solidFill>
                <a:latin typeface="Arial" charset="0"/>
              </a:rPr>
            </a:br>
            <a:r>
              <a:rPr lang="en-GB" altLang="en-US" sz="4800" dirty="0">
                <a:solidFill>
                  <a:srgbClr val="5A5A5A"/>
                </a:solidFill>
                <a:latin typeface="Arial" charset="0"/>
              </a:rPr>
              <a:t>report 2015</a:t>
            </a:r>
            <a:br>
              <a:rPr lang="en-GB" altLang="en-US" sz="2800" dirty="0">
                <a:solidFill>
                  <a:srgbClr val="14B795"/>
                </a:solidFill>
                <a:latin typeface="Arial" charset="0"/>
              </a:rPr>
            </a:br>
            <a:endParaRPr lang="en-GB" dirty="0"/>
          </a:p>
        </p:txBody>
      </p:sp>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5143" y="3020694"/>
            <a:ext cx="4107542" cy="150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2341" y="1304202"/>
            <a:ext cx="4529137"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3561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idx="1"/>
          </p:nvPr>
        </p:nvSpPr>
        <p:spPr bwMode="auto">
          <a:xfrm>
            <a:off x="-312851" y="702912"/>
            <a:ext cx="4884057" cy="25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4800" b="1" dirty="0">
                <a:solidFill>
                  <a:srgbClr val="5A5A5A"/>
                </a:solidFill>
                <a:latin typeface="Arial" charset="0"/>
              </a:rPr>
              <a:t>CQC </a:t>
            </a:r>
          </a:p>
          <a:p>
            <a:pPr algn="ctr" eaLnBrk="1" hangingPunct="1">
              <a:spcBef>
                <a:spcPct val="0"/>
              </a:spcBef>
              <a:buFontTx/>
              <a:buNone/>
            </a:pPr>
            <a:r>
              <a:rPr lang="en-GB" altLang="en-US" sz="4800" b="1" dirty="0">
                <a:solidFill>
                  <a:srgbClr val="5A5A5A"/>
                </a:solidFill>
                <a:latin typeface="Arial" charset="0"/>
              </a:rPr>
              <a:t>report 2018</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2383" y="3156508"/>
            <a:ext cx="39751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1206" y="1247426"/>
            <a:ext cx="4144963"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206" y="3612801"/>
            <a:ext cx="41449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40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Background</a:t>
            </a:r>
          </a:p>
        </p:txBody>
      </p:sp>
      <p:sp>
        <p:nvSpPr>
          <p:cNvPr id="3" name="Content Placeholder 2"/>
          <p:cNvSpPr>
            <a:spLocks noGrp="1"/>
          </p:cNvSpPr>
          <p:nvPr>
            <p:ph idx="1"/>
          </p:nvPr>
        </p:nvSpPr>
        <p:spPr>
          <a:xfrm>
            <a:off x="457200" y="1340768"/>
            <a:ext cx="8363272" cy="4525963"/>
          </a:xfrm>
        </p:spPr>
        <p:txBody>
          <a:bodyPr/>
          <a:lstStyle/>
          <a:p>
            <a:pPr>
              <a:spcBef>
                <a:spcPts val="300"/>
              </a:spcBef>
            </a:pPr>
            <a:r>
              <a:rPr lang="en-GB" sz="1800" dirty="0"/>
              <a:t>Ambulance Leadership Masterclass, May 2018</a:t>
            </a:r>
          </a:p>
          <a:p>
            <a:pPr lvl="1">
              <a:spcBef>
                <a:spcPts val="300"/>
              </a:spcBef>
            </a:pPr>
            <a:r>
              <a:rPr lang="en-GB" sz="1400" dirty="0"/>
              <a:t>Hosted by NHSI and attended by most Ambulance Trusts</a:t>
            </a:r>
          </a:p>
          <a:p>
            <a:pPr lvl="1">
              <a:spcBef>
                <a:spcPts val="300"/>
              </a:spcBef>
            </a:pPr>
            <a:r>
              <a:rPr lang="en-GB" sz="1400" dirty="0"/>
              <a:t>Discussions around more joint working on Culture, Leadership, OD agenda</a:t>
            </a:r>
          </a:p>
          <a:p>
            <a:pPr>
              <a:spcBef>
                <a:spcPts val="300"/>
              </a:spcBef>
            </a:pPr>
            <a:r>
              <a:rPr lang="en-GB" sz="1800" dirty="0"/>
              <a:t>CALNAS developed/established with NHSI and AIP support; Q2+Q3 2018 </a:t>
            </a:r>
          </a:p>
          <a:p>
            <a:pPr lvl="1">
              <a:spcBef>
                <a:spcPts val="300"/>
              </a:spcBef>
            </a:pPr>
            <a:r>
              <a:rPr lang="en-GB" sz="1400" dirty="0"/>
              <a:t>AACE approval Oct 2018</a:t>
            </a:r>
          </a:p>
          <a:p>
            <a:pPr lvl="1">
              <a:spcBef>
                <a:spcPts val="300"/>
              </a:spcBef>
            </a:pPr>
            <a:r>
              <a:rPr lang="en-GB" sz="1400" dirty="0"/>
              <a:t>Scope / work programme agreed by HRD group Dec 2018 and membership nominations</a:t>
            </a:r>
          </a:p>
          <a:p>
            <a:pPr>
              <a:spcBef>
                <a:spcPts val="300"/>
              </a:spcBef>
            </a:pPr>
            <a:r>
              <a:rPr lang="en-GB" sz="1800" dirty="0"/>
              <a:t>First meeting in February 2019</a:t>
            </a:r>
          </a:p>
          <a:p>
            <a:pPr>
              <a:spcBef>
                <a:spcPts val="300"/>
              </a:spcBef>
            </a:pPr>
            <a:r>
              <a:rPr lang="en-GB" sz="1800" dirty="0"/>
              <a:t>Drivers for the CALNAS work programme:</a:t>
            </a:r>
          </a:p>
          <a:p>
            <a:pPr lvl="1">
              <a:spcBef>
                <a:spcPts val="300"/>
              </a:spcBef>
            </a:pPr>
            <a:r>
              <a:rPr lang="en-GB" sz="1400" dirty="0"/>
              <a:t>AACE strategic priorities</a:t>
            </a:r>
          </a:p>
          <a:p>
            <a:pPr lvl="1">
              <a:spcBef>
                <a:spcPts val="300"/>
              </a:spcBef>
            </a:pPr>
            <a:r>
              <a:rPr lang="en-GB" sz="1400" dirty="0"/>
              <a:t>Ambulance Improvement Programme </a:t>
            </a:r>
          </a:p>
          <a:p>
            <a:pPr lvl="1">
              <a:spcBef>
                <a:spcPts val="300"/>
              </a:spcBef>
            </a:pPr>
            <a:r>
              <a:rPr lang="en-GB" sz="1400" dirty="0"/>
              <a:t>Carter recommendations</a:t>
            </a:r>
          </a:p>
          <a:p>
            <a:pPr>
              <a:spcBef>
                <a:spcPts val="300"/>
              </a:spcBef>
            </a:pPr>
            <a:r>
              <a:rPr lang="en-GB" sz="1800" dirty="0"/>
              <a:t>Headlines for CALNAS’ Culture &amp; Leadership work programme:</a:t>
            </a:r>
          </a:p>
          <a:p>
            <a:pPr lvl="1">
              <a:spcBef>
                <a:spcPts val="300"/>
              </a:spcBef>
            </a:pPr>
            <a:r>
              <a:rPr lang="en-GB" sz="1400" dirty="0"/>
              <a:t>Culture Conference – with NHSI; develop and host </a:t>
            </a:r>
          </a:p>
          <a:p>
            <a:pPr lvl="1">
              <a:spcBef>
                <a:spcPts val="300"/>
              </a:spcBef>
            </a:pPr>
            <a:r>
              <a:rPr lang="en-GB" sz="1400" dirty="0"/>
              <a:t>Culture Index</a:t>
            </a:r>
          </a:p>
          <a:p>
            <a:pPr lvl="1">
              <a:spcBef>
                <a:spcPts val="300"/>
              </a:spcBef>
            </a:pPr>
            <a:r>
              <a:rPr lang="en-GB" sz="1400" dirty="0"/>
              <a:t>Leadership benchmark / evaluation </a:t>
            </a:r>
          </a:p>
          <a:p>
            <a:pPr lvl="1">
              <a:spcBef>
                <a:spcPts val="300"/>
              </a:spcBef>
            </a:pPr>
            <a:r>
              <a:rPr lang="en-GB" sz="1400" dirty="0"/>
              <a:t>Leadership Capacity and Capability</a:t>
            </a:r>
          </a:p>
          <a:p>
            <a:pPr lvl="1">
              <a:spcBef>
                <a:spcPts val="300"/>
              </a:spcBef>
            </a:pPr>
            <a:r>
              <a:rPr lang="en-GB" sz="1400" dirty="0"/>
              <a:t>Talent Development</a:t>
            </a:r>
          </a:p>
          <a:p>
            <a:pPr lvl="1">
              <a:spcBef>
                <a:spcPts val="300"/>
              </a:spcBef>
            </a:pPr>
            <a:r>
              <a:rPr lang="en-GB" sz="1400" dirty="0"/>
              <a:t>Staff Engagement – especially around ‘hard to reach’ staff</a:t>
            </a:r>
          </a:p>
          <a:p>
            <a:pPr lvl="1">
              <a:spcBef>
                <a:spcPts val="300"/>
              </a:spcBef>
            </a:pPr>
            <a:r>
              <a:rPr lang="en-GB" sz="1400" dirty="0"/>
              <a:t>OD support / Capabilities </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1211" y="51394"/>
            <a:ext cx="3487293" cy="128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peech Bubble: Oval 4">
            <a:extLst>
              <a:ext uri="{FF2B5EF4-FFF2-40B4-BE49-F238E27FC236}">
                <a16:creationId xmlns:a16="http://schemas.microsoft.com/office/drawing/2014/main" id="{57B3EE7C-FF17-4596-BF64-438E93DAEBA6}"/>
              </a:ext>
            </a:extLst>
          </p:cNvPr>
          <p:cNvSpPr/>
          <p:nvPr/>
        </p:nvSpPr>
        <p:spPr>
          <a:xfrm>
            <a:off x="6108406" y="4855008"/>
            <a:ext cx="2618267" cy="1047538"/>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“We really want your input and ideas to our national work programme”.</a:t>
            </a:r>
          </a:p>
        </p:txBody>
      </p:sp>
      <p:sp>
        <p:nvSpPr>
          <p:cNvPr id="7" name="Speech Bubble: Oval 6">
            <a:extLst>
              <a:ext uri="{FF2B5EF4-FFF2-40B4-BE49-F238E27FC236}">
                <a16:creationId xmlns:a16="http://schemas.microsoft.com/office/drawing/2014/main" id="{9060946F-C33E-4696-82D3-0DB55349AB47}"/>
              </a:ext>
            </a:extLst>
          </p:cNvPr>
          <p:cNvSpPr/>
          <p:nvPr/>
        </p:nvSpPr>
        <p:spPr>
          <a:xfrm>
            <a:off x="5257800" y="2973152"/>
            <a:ext cx="3327991" cy="1289374"/>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“If we move from average to good on our engagement – the evidence points to a 5% reduction in mortality for patients”.</a:t>
            </a:r>
          </a:p>
        </p:txBody>
      </p:sp>
    </p:spTree>
    <p:extLst>
      <p:ext uri="{BB962C8B-B14F-4D97-AF65-F5344CB8AC3E}">
        <p14:creationId xmlns:p14="http://schemas.microsoft.com/office/powerpoint/2010/main" val="37691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08648">
            <a:off x="-87068" y="1618861"/>
            <a:ext cx="3006763" cy="1868376"/>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679268">
            <a:off x="-497572" y="-162685"/>
            <a:ext cx="3323749" cy="2071188"/>
          </a:xfrm>
          <a:prstGeom prst="rect">
            <a:avLst/>
          </a:prstGeom>
        </p:spPr>
      </p:pic>
      <p:sp>
        <p:nvSpPr>
          <p:cNvPr id="21" name="Rectangle 20"/>
          <p:cNvSpPr/>
          <p:nvPr/>
        </p:nvSpPr>
        <p:spPr>
          <a:xfrm>
            <a:off x="7304567" y="73961"/>
            <a:ext cx="1839433" cy="963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355877">
            <a:off x="-402468" y="2958391"/>
            <a:ext cx="3133541" cy="1961364"/>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47931">
            <a:off x="6338557" y="920097"/>
            <a:ext cx="2794240" cy="177486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241920">
            <a:off x="6317710" y="2711602"/>
            <a:ext cx="2576223" cy="1723399"/>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8466">
            <a:off x="329938" y="5215790"/>
            <a:ext cx="2172750" cy="1442465"/>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28285" y="1"/>
            <a:ext cx="3007683" cy="1938284"/>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40986" y="2868962"/>
            <a:ext cx="3410857" cy="2191792"/>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299811">
            <a:off x="6039402" y="4560531"/>
            <a:ext cx="3132836" cy="1911610"/>
          </a:xfrm>
          <a:prstGeom prst="rect">
            <a:avLst/>
          </a:prstGeom>
        </p:spPr>
      </p:pic>
      <p:pic>
        <p:nvPicPr>
          <p:cNvPr id="9" name="Picture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20910967">
            <a:off x="1999620" y="4416762"/>
            <a:ext cx="2712347" cy="1627408"/>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21418861">
            <a:off x="3630747" y="5241202"/>
            <a:ext cx="2565304" cy="1550321"/>
          </a:xfrm>
          <a:prstGeom prst="rect">
            <a:avLst/>
          </a:prstGeom>
        </p:spPr>
      </p:pic>
      <p:pic>
        <p:nvPicPr>
          <p:cNvPr id="17" name="Picture 1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21073999">
            <a:off x="2555729" y="2001152"/>
            <a:ext cx="2204932" cy="1299622"/>
          </a:xfrm>
          <a:prstGeom prst="rect">
            <a:avLst/>
          </a:prstGeom>
        </p:spPr>
      </p:pic>
      <p:pic>
        <p:nvPicPr>
          <p:cNvPr id="7" name="Picture 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20938752">
            <a:off x="4563697" y="1334204"/>
            <a:ext cx="2466940" cy="1439048"/>
          </a:xfrm>
          <a:prstGeom prst="rect">
            <a:avLst/>
          </a:prstGeom>
        </p:spPr>
      </p:pic>
      <p:pic>
        <p:nvPicPr>
          <p:cNvPr id="20" name="Picture 1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60002" y="-419162"/>
            <a:ext cx="3849800" cy="2502370"/>
          </a:xfrm>
          <a:prstGeom prst="rect">
            <a:avLst/>
          </a:prstGeom>
        </p:spPr>
      </p:pic>
    </p:spTree>
    <p:extLst>
      <p:ext uri="{BB962C8B-B14F-4D97-AF65-F5344CB8AC3E}">
        <p14:creationId xmlns:p14="http://schemas.microsoft.com/office/powerpoint/2010/main" val="17918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90"/>
                                          </p:val>
                                        </p:tav>
                                        <p:tav tm="100000">
                                          <p:val>
                                            <p:fltVal val="0"/>
                                          </p:val>
                                        </p:tav>
                                      </p:tavLst>
                                    </p:anim>
                                    <p:animEffect transition="in" filter="fade">
                                      <p:cBhvr>
                                        <p:cTn id="66" dur="1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fltVal val="0"/>
                                          </p:val>
                                        </p:tav>
                                        <p:tav tm="100000">
                                          <p:val>
                                            <p:strVal val="#ppt_w"/>
                                          </p:val>
                                        </p:tav>
                                      </p:tavLst>
                                    </p:anim>
                                    <p:anim calcmode="lin" valueType="num">
                                      <p:cBhvr>
                                        <p:cTn id="72" dur="1000" fill="hold"/>
                                        <p:tgtEl>
                                          <p:spTgt spid="14"/>
                                        </p:tgtEl>
                                        <p:attrNameLst>
                                          <p:attrName>ppt_h</p:attrName>
                                        </p:attrNameLst>
                                      </p:cBhvr>
                                      <p:tavLst>
                                        <p:tav tm="0">
                                          <p:val>
                                            <p:fltVal val="0"/>
                                          </p:val>
                                        </p:tav>
                                        <p:tav tm="100000">
                                          <p:val>
                                            <p:strVal val="#ppt_h"/>
                                          </p:val>
                                        </p:tav>
                                      </p:tavLst>
                                    </p:anim>
                                    <p:anim calcmode="lin" valueType="num">
                                      <p:cBhvr>
                                        <p:cTn id="73" dur="1000" fill="hold"/>
                                        <p:tgtEl>
                                          <p:spTgt spid="14"/>
                                        </p:tgtEl>
                                        <p:attrNameLst>
                                          <p:attrName>style.rotation</p:attrName>
                                        </p:attrNameLst>
                                      </p:cBhvr>
                                      <p:tavLst>
                                        <p:tav tm="0">
                                          <p:val>
                                            <p:fltVal val="90"/>
                                          </p:val>
                                        </p:tav>
                                        <p:tav tm="100000">
                                          <p:val>
                                            <p:fltVal val="0"/>
                                          </p:val>
                                        </p:tav>
                                      </p:tavLst>
                                    </p:anim>
                                    <p:animEffect transition="in" filter="fade">
                                      <p:cBhvr>
                                        <p:cTn id="74" dur="10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1000" fill="hold"/>
                                        <p:tgtEl>
                                          <p:spTgt spid="16"/>
                                        </p:tgtEl>
                                        <p:attrNameLst>
                                          <p:attrName>ppt_w</p:attrName>
                                        </p:attrNameLst>
                                      </p:cBhvr>
                                      <p:tavLst>
                                        <p:tav tm="0">
                                          <p:val>
                                            <p:fltVal val="0"/>
                                          </p:val>
                                        </p:tav>
                                        <p:tav tm="100000">
                                          <p:val>
                                            <p:strVal val="#ppt_w"/>
                                          </p:val>
                                        </p:tav>
                                      </p:tavLst>
                                    </p:anim>
                                    <p:anim calcmode="lin" valueType="num">
                                      <p:cBhvr>
                                        <p:cTn id="88" dur="1000" fill="hold"/>
                                        <p:tgtEl>
                                          <p:spTgt spid="16"/>
                                        </p:tgtEl>
                                        <p:attrNameLst>
                                          <p:attrName>ppt_h</p:attrName>
                                        </p:attrNameLst>
                                      </p:cBhvr>
                                      <p:tavLst>
                                        <p:tav tm="0">
                                          <p:val>
                                            <p:fltVal val="0"/>
                                          </p:val>
                                        </p:tav>
                                        <p:tav tm="100000">
                                          <p:val>
                                            <p:strVal val="#ppt_h"/>
                                          </p:val>
                                        </p:tav>
                                      </p:tavLst>
                                    </p:anim>
                                    <p:anim calcmode="lin" valueType="num">
                                      <p:cBhvr>
                                        <p:cTn id="89" dur="1000" fill="hold"/>
                                        <p:tgtEl>
                                          <p:spTgt spid="16"/>
                                        </p:tgtEl>
                                        <p:attrNameLst>
                                          <p:attrName>style.rotation</p:attrName>
                                        </p:attrNameLst>
                                      </p:cBhvr>
                                      <p:tavLst>
                                        <p:tav tm="0">
                                          <p:val>
                                            <p:fltVal val="90"/>
                                          </p:val>
                                        </p:tav>
                                        <p:tav tm="100000">
                                          <p:val>
                                            <p:fltVal val="0"/>
                                          </p:val>
                                        </p:tav>
                                      </p:tavLst>
                                    </p:anim>
                                    <p:animEffect transition="in" filter="fade">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1000" fill="hold"/>
                                        <p:tgtEl>
                                          <p:spTgt spid="17"/>
                                        </p:tgtEl>
                                        <p:attrNameLst>
                                          <p:attrName>ppt_w</p:attrName>
                                        </p:attrNameLst>
                                      </p:cBhvr>
                                      <p:tavLst>
                                        <p:tav tm="0">
                                          <p:val>
                                            <p:fltVal val="0"/>
                                          </p:val>
                                        </p:tav>
                                        <p:tav tm="100000">
                                          <p:val>
                                            <p:strVal val="#ppt_w"/>
                                          </p:val>
                                        </p:tav>
                                      </p:tavLst>
                                    </p:anim>
                                    <p:anim calcmode="lin" valueType="num">
                                      <p:cBhvr>
                                        <p:cTn id="96" dur="1000" fill="hold"/>
                                        <p:tgtEl>
                                          <p:spTgt spid="17"/>
                                        </p:tgtEl>
                                        <p:attrNameLst>
                                          <p:attrName>ppt_h</p:attrName>
                                        </p:attrNameLst>
                                      </p:cBhvr>
                                      <p:tavLst>
                                        <p:tav tm="0">
                                          <p:val>
                                            <p:fltVal val="0"/>
                                          </p:val>
                                        </p:tav>
                                        <p:tav tm="100000">
                                          <p:val>
                                            <p:strVal val="#ppt_h"/>
                                          </p:val>
                                        </p:tav>
                                      </p:tavLst>
                                    </p:anim>
                                    <p:anim calcmode="lin" valueType="num">
                                      <p:cBhvr>
                                        <p:cTn id="97" dur="1000" fill="hold"/>
                                        <p:tgtEl>
                                          <p:spTgt spid="17"/>
                                        </p:tgtEl>
                                        <p:attrNameLst>
                                          <p:attrName>style.rotation</p:attrName>
                                        </p:attrNameLst>
                                      </p:cBhvr>
                                      <p:tavLst>
                                        <p:tav tm="0">
                                          <p:val>
                                            <p:fltVal val="90"/>
                                          </p:val>
                                        </p:tav>
                                        <p:tav tm="100000">
                                          <p:val>
                                            <p:fltVal val="0"/>
                                          </p:val>
                                        </p:tav>
                                      </p:tavLst>
                                    </p:anim>
                                    <p:animEffect transition="in" filter="fade">
                                      <p:cBhvr>
                                        <p:cTn id="98" dur="1000"/>
                                        <p:tgtEl>
                                          <p:spTgt spid="17"/>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1000" fill="hold"/>
                                        <p:tgtEl>
                                          <p:spTgt spid="18"/>
                                        </p:tgtEl>
                                        <p:attrNameLst>
                                          <p:attrName>ppt_w</p:attrName>
                                        </p:attrNameLst>
                                      </p:cBhvr>
                                      <p:tavLst>
                                        <p:tav tm="0">
                                          <p:val>
                                            <p:fltVal val="0"/>
                                          </p:val>
                                        </p:tav>
                                        <p:tav tm="100000">
                                          <p:val>
                                            <p:strVal val="#ppt_w"/>
                                          </p:val>
                                        </p:tav>
                                      </p:tavLst>
                                    </p:anim>
                                    <p:anim calcmode="lin" valueType="num">
                                      <p:cBhvr>
                                        <p:cTn id="104" dur="1000" fill="hold"/>
                                        <p:tgtEl>
                                          <p:spTgt spid="18"/>
                                        </p:tgtEl>
                                        <p:attrNameLst>
                                          <p:attrName>ppt_h</p:attrName>
                                        </p:attrNameLst>
                                      </p:cBhvr>
                                      <p:tavLst>
                                        <p:tav tm="0">
                                          <p:val>
                                            <p:fltVal val="0"/>
                                          </p:val>
                                        </p:tav>
                                        <p:tav tm="100000">
                                          <p:val>
                                            <p:strVal val="#ppt_h"/>
                                          </p:val>
                                        </p:tav>
                                      </p:tavLst>
                                    </p:anim>
                                    <p:anim calcmode="lin" valueType="num">
                                      <p:cBhvr>
                                        <p:cTn id="105" dur="1000" fill="hold"/>
                                        <p:tgtEl>
                                          <p:spTgt spid="18"/>
                                        </p:tgtEl>
                                        <p:attrNameLst>
                                          <p:attrName>style.rotation</p:attrName>
                                        </p:attrNameLst>
                                      </p:cBhvr>
                                      <p:tavLst>
                                        <p:tav tm="0">
                                          <p:val>
                                            <p:fltVal val="90"/>
                                          </p:val>
                                        </p:tav>
                                        <p:tav tm="100000">
                                          <p:val>
                                            <p:fltVal val="0"/>
                                          </p:val>
                                        </p:tav>
                                      </p:tavLst>
                                    </p:anim>
                                    <p:animEffect transition="in" filter="fade">
                                      <p:cBhvr>
                                        <p:cTn id="10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566" y="1630816"/>
            <a:ext cx="4147067" cy="2994780"/>
          </a:xfrm>
          <a:prstGeom prst="rect">
            <a:avLst/>
          </a:prstGeom>
        </p:spPr>
      </p:pic>
    </p:spTree>
    <p:extLst>
      <p:ext uri="{BB962C8B-B14F-4D97-AF65-F5344CB8AC3E}">
        <p14:creationId xmlns:p14="http://schemas.microsoft.com/office/powerpoint/2010/main" val="24717910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F18C-51FA-4181-B98F-53B841B92310}"/>
              </a:ext>
            </a:extLst>
          </p:cNvPr>
          <p:cNvSpPr>
            <a:spLocks noGrp="1"/>
          </p:cNvSpPr>
          <p:nvPr>
            <p:ph type="title"/>
          </p:nvPr>
        </p:nvSpPr>
        <p:spPr/>
        <p:txBody>
          <a:bodyPr/>
          <a:lstStyle/>
          <a:p>
            <a:endParaRPr lang="en-GB"/>
          </a:p>
        </p:txBody>
      </p:sp>
      <p:pic>
        <p:nvPicPr>
          <p:cNvPr id="4" name="Picture 2" descr="Related image">
            <a:extLst>
              <a:ext uri="{FF2B5EF4-FFF2-40B4-BE49-F238E27FC236}">
                <a16:creationId xmlns:a16="http://schemas.microsoft.com/office/drawing/2014/main" id="{930EBB54-BA6A-48AA-8FA1-58ABE80CD2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960" y="3088422"/>
            <a:ext cx="3764882" cy="242625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00CBE5E-2877-4C9B-9984-18129A83BC9D}"/>
              </a:ext>
            </a:extLst>
          </p:cNvPr>
          <p:cNvSpPr txBox="1">
            <a:spLocks/>
          </p:cNvSpPr>
          <p:nvPr/>
        </p:nvSpPr>
        <p:spPr>
          <a:xfrm>
            <a:off x="251520" y="183356"/>
            <a:ext cx="8759573" cy="1325563"/>
          </a:xfrm>
          <a:prstGeom prst="rect">
            <a:avLst/>
          </a:prstGeom>
          <a:solidFill>
            <a:schemeClr val="bg1"/>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latin typeface="+mn-lt"/>
              </a:rPr>
              <a:t>Table reflections on what we’ve heard this morning</a:t>
            </a:r>
            <a:endParaRPr lang="en-GB" b="1" dirty="0">
              <a:latin typeface="+mn-lt"/>
            </a:endParaRPr>
          </a:p>
        </p:txBody>
      </p:sp>
      <p:sp>
        <p:nvSpPr>
          <p:cNvPr id="6" name="Content Placeholder 2">
            <a:extLst>
              <a:ext uri="{FF2B5EF4-FFF2-40B4-BE49-F238E27FC236}">
                <a16:creationId xmlns:a16="http://schemas.microsoft.com/office/drawing/2014/main" id="{D6CB9D58-68D5-4682-BB1D-A8E96E60ED7C}"/>
              </a:ext>
            </a:extLst>
          </p:cNvPr>
          <p:cNvSpPr txBox="1">
            <a:spLocks/>
          </p:cNvSpPr>
          <p:nvPr/>
        </p:nvSpPr>
        <p:spPr>
          <a:xfrm>
            <a:off x="370768" y="1772729"/>
            <a:ext cx="3946051" cy="29146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a:latin typeface="Calibri" panose="020F0502020204030204" pitchFamily="34" charset="0"/>
                <a:cs typeface="Calibri" panose="020F0502020204030204" pitchFamily="34" charset="0"/>
              </a:rPr>
              <a:t>What surprised you?</a:t>
            </a:r>
          </a:p>
          <a:p>
            <a:r>
              <a:rPr lang="en-GB" sz="2400" dirty="0">
                <a:latin typeface="Calibri" panose="020F0502020204030204" pitchFamily="34" charset="0"/>
                <a:cs typeface="Calibri" panose="020F0502020204030204" pitchFamily="34" charset="0"/>
              </a:rPr>
              <a:t>Is there anything that’s missing?</a:t>
            </a:r>
          </a:p>
        </p:txBody>
      </p:sp>
      <p:sp>
        <p:nvSpPr>
          <p:cNvPr id="7" name="Speech Bubble: Oval 6">
            <a:extLst>
              <a:ext uri="{FF2B5EF4-FFF2-40B4-BE49-F238E27FC236}">
                <a16:creationId xmlns:a16="http://schemas.microsoft.com/office/drawing/2014/main" id="{B61A36A7-2F57-4FCD-8B7D-6FBE3724DC2D}"/>
              </a:ext>
            </a:extLst>
          </p:cNvPr>
          <p:cNvSpPr/>
          <p:nvPr/>
        </p:nvSpPr>
        <p:spPr>
          <a:xfrm>
            <a:off x="3875567" y="1772729"/>
            <a:ext cx="3737345" cy="13660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Senior leaders are human we all have vulnerability yet how often do we show it? Vulnerability in leadership is a strength not a weakness</a:t>
            </a:r>
          </a:p>
        </p:txBody>
      </p:sp>
      <p:sp>
        <p:nvSpPr>
          <p:cNvPr id="8" name="Speech Bubble: Oval 7">
            <a:extLst>
              <a:ext uri="{FF2B5EF4-FFF2-40B4-BE49-F238E27FC236}">
                <a16:creationId xmlns:a16="http://schemas.microsoft.com/office/drawing/2014/main" id="{87758165-E40C-42A2-A52F-05AD5241CEE6}"/>
              </a:ext>
            </a:extLst>
          </p:cNvPr>
          <p:cNvSpPr/>
          <p:nvPr/>
        </p:nvSpPr>
        <p:spPr>
          <a:xfrm>
            <a:off x="5523614" y="3318622"/>
            <a:ext cx="3540641" cy="14141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How do we balance performance vis a vis our human side of looking after each other? We need to redress this and get the balance.</a:t>
            </a:r>
          </a:p>
        </p:txBody>
      </p:sp>
      <p:sp>
        <p:nvSpPr>
          <p:cNvPr id="9" name="Speech Bubble: Oval 8">
            <a:extLst>
              <a:ext uri="{FF2B5EF4-FFF2-40B4-BE49-F238E27FC236}">
                <a16:creationId xmlns:a16="http://schemas.microsoft.com/office/drawing/2014/main" id="{D71800EF-4850-44E0-A666-9C695FBDD4C2}"/>
              </a:ext>
            </a:extLst>
          </p:cNvPr>
          <p:cNvSpPr/>
          <p:nvPr/>
        </p:nvSpPr>
        <p:spPr>
          <a:xfrm>
            <a:off x="3997842" y="5077964"/>
            <a:ext cx="4003158" cy="141413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Using the language of healing – our AACE CEOs have to be on-board with this and allow it to happen throughout the organisation.</a:t>
            </a:r>
          </a:p>
        </p:txBody>
      </p:sp>
    </p:spTree>
    <p:extLst>
      <p:ext uri="{BB962C8B-B14F-4D97-AF65-F5344CB8AC3E}">
        <p14:creationId xmlns:p14="http://schemas.microsoft.com/office/powerpoint/2010/main" val="19697560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6137" y="640263"/>
            <a:ext cx="4653738" cy="1344975"/>
          </a:xfrm>
        </p:spPr>
        <p:txBody>
          <a:bodyPr>
            <a:normAutofit/>
          </a:bodyPr>
          <a:lstStyle/>
          <a:p>
            <a:pPr>
              <a:lnSpc>
                <a:spcPct val="90000"/>
              </a:lnSpc>
            </a:pPr>
            <a:r>
              <a:rPr lang="en-GB" sz="3000" b="1"/>
              <a:t>Task for the room : create an agenda for the afternoon</a:t>
            </a:r>
          </a:p>
        </p:txBody>
      </p:sp>
      <p:sp>
        <p:nvSpPr>
          <p:cNvPr id="4" name="Content Placeholder 3"/>
          <p:cNvSpPr>
            <a:spLocks noGrp="1"/>
          </p:cNvSpPr>
          <p:nvPr>
            <p:ph idx="1"/>
          </p:nvPr>
        </p:nvSpPr>
        <p:spPr>
          <a:xfrm>
            <a:off x="616136" y="2121762"/>
            <a:ext cx="4653738" cy="3626917"/>
          </a:xfrm>
        </p:spPr>
        <p:txBody>
          <a:bodyPr>
            <a:normAutofit/>
          </a:bodyPr>
          <a:lstStyle/>
          <a:p>
            <a:pPr marL="0" indent="0">
              <a:lnSpc>
                <a:spcPct val="90000"/>
              </a:lnSpc>
              <a:buNone/>
            </a:pPr>
            <a:endParaRPr lang="en-GB" sz="1500"/>
          </a:p>
          <a:p>
            <a:pPr marL="0" indent="0">
              <a:lnSpc>
                <a:spcPct val="90000"/>
              </a:lnSpc>
              <a:buNone/>
            </a:pPr>
            <a:r>
              <a:rPr lang="en-GB" sz="1500"/>
              <a:t>Kathryn asked that the room reflect on the three presentations they had heard and have a discussion at their tables. In particular to</a:t>
            </a:r>
          </a:p>
          <a:p>
            <a:pPr marL="0" indent="0">
              <a:lnSpc>
                <a:spcPct val="90000"/>
              </a:lnSpc>
              <a:buNone/>
            </a:pPr>
            <a:endParaRPr lang="en-GB" sz="1500"/>
          </a:p>
          <a:p>
            <a:pPr>
              <a:lnSpc>
                <a:spcPct val="90000"/>
              </a:lnSpc>
            </a:pPr>
            <a:r>
              <a:rPr lang="en-GB" sz="1500"/>
              <a:t>Discuss ideas for topics to explore in the afternoon</a:t>
            </a:r>
          </a:p>
          <a:p>
            <a:pPr>
              <a:lnSpc>
                <a:spcPct val="90000"/>
              </a:lnSpc>
            </a:pPr>
            <a:r>
              <a:rPr lang="en-GB" sz="1500"/>
              <a:t>On each table there are A5 Unconference sheets</a:t>
            </a:r>
          </a:p>
          <a:p>
            <a:pPr>
              <a:lnSpc>
                <a:spcPct val="90000"/>
              </a:lnSpc>
            </a:pPr>
            <a:r>
              <a:rPr lang="en-GB" sz="1500"/>
              <a:t>To write a short sentence that describes a discussion topic on the A5 unconference sheets</a:t>
            </a:r>
          </a:p>
          <a:p>
            <a:pPr>
              <a:lnSpc>
                <a:spcPct val="90000"/>
              </a:lnSpc>
            </a:pPr>
            <a:r>
              <a:rPr lang="en-GB" sz="1500"/>
              <a:t>Hand in the A5 sheet to the front of the room</a:t>
            </a:r>
          </a:p>
          <a:p>
            <a:pPr marL="0" indent="0">
              <a:lnSpc>
                <a:spcPct val="90000"/>
              </a:lnSpc>
              <a:buNone/>
            </a:pPr>
            <a:endParaRPr lang="en-GB" sz="1500"/>
          </a:p>
          <a:p>
            <a:pPr marL="0" indent="0">
              <a:lnSpc>
                <a:spcPct val="90000"/>
              </a:lnSpc>
              <a:buNone/>
            </a:pPr>
            <a:r>
              <a:rPr lang="en-GB" sz="1500"/>
              <a:t>Over lunch a number of people in the room helped to theme the various unconference sheets into a number of discussions</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872163" y="601003"/>
            <a:ext cx="3031807" cy="16978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AEDB634-EACC-47F9-B32D-BFF2C714ED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2163" y="3386494"/>
            <a:ext cx="3031807" cy="2273855"/>
          </a:xfrm>
          <a:prstGeom prst="rect">
            <a:avLst/>
          </a:prstGeom>
        </p:spPr>
      </p:pic>
      <p:pic>
        <p:nvPicPr>
          <p:cNvPr id="6" name="Picture 5">
            <a:extLst>
              <a:ext uri="{FF2B5EF4-FFF2-40B4-BE49-F238E27FC236}">
                <a16:creationId xmlns:a16="http://schemas.microsoft.com/office/drawing/2014/main" id="{7723BFDD-DD5E-4C6A-A85D-90464FC320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41772" y="5398008"/>
            <a:ext cx="1428102" cy="1396567"/>
          </a:xfrm>
          <a:prstGeom prst="rect">
            <a:avLst/>
          </a:prstGeom>
        </p:spPr>
      </p:pic>
    </p:spTree>
    <p:extLst>
      <p:ext uri="{BB962C8B-B14F-4D97-AF65-F5344CB8AC3E}">
        <p14:creationId xmlns:p14="http://schemas.microsoft.com/office/powerpoint/2010/main" val="6038097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971"/>
            <a:ext cx="5518298" cy="1143000"/>
          </a:xfrm>
        </p:spPr>
        <p:txBody>
          <a:bodyPr/>
          <a:lstStyle/>
          <a:p>
            <a:pPr algn="l"/>
            <a:r>
              <a:rPr lang="en-GB" dirty="0">
                <a:solidFill>
                  <a:srgbClr val="0070C0"/>
                </a:solidFill>
              </a:rPr>
              <a:t>Our afternoon session</a:t>
            </a:r>
          </a:p>
        </p:txBody>
      </p:sp>
      <p:sp>
        <p:nvSpPr>
          <p:cNvPr id="3" name="Content Placeholder 2"/>
          <p:cNvSpPr>
            <a:spLocks noGrp="1"/>
          </p:cNvSpPr>
          <p:nvPr>
            <p:ph idx="1"/>
          </p:nvPr>
        </p:nvSpPr>
        <p:spPr>
          <a:xfrm>
            <a:off x="3534345" y="2332037"/>
            <a:ext cx="5472608" cy="4525963"/>
          </a:xfrm>
        </p:spPr>
        <p:txBody>
          <a:bodyPr>
            <a:normAutofit/>
          </a:bodyPr>
          <a:lstStyle/>
          <a:p>
            <a:r>
              <a:rPr lang="en-GB" dirty="0"/>
              <a:t>Discuss our desired future for culture and leadership in the Ambulance Services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447" y="1417638"/>
            <a:ext cx="3117991" cy="25089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3900020"/>
            <a:ext cx="8208912" cy="233910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Challenge, endorse and enhance each other’s ideas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prstClr val="black"/>
                </a:solidFill>
                <a:latin typeface="Calibri"/>
              </a:rPr>
              <a:t>Commit to individual and collective action</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Create a “snowstorm” of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225568A7-1256-4E90-9E00-47B328ACCA5F}"/>
              </a:ext>
            </a:extLst>
          </p:cNvPr>
          <p:cNvSpPr txBox="1"/>
          <p:nvPr/>
        </p:nvSpPr>
        <p:spPr>
          <a:xfrm>
            <a:off x="3939363" y="1366284"/>
            <a:ext cx="4141381" cy="646331"/>
          </a:xfrm>
          <a:prstGeom prst="rect">
            <a:avLst/>
          </a:prstGeom>
          <a:noFill/>
        </p:spPr>
        <p:txBody>
          <a:bodyPr wrap="square" rtlCol="0">
            <a:spAutoFit/>
          </a:bodyPr>
          <a:lstStyle/>
          <a:p>
            <a:r>
              <a:rPr lang="en-GB" dirty="0"/>
              <a:t>Kathryn reminded the room about what we wanted to achieve for the afternoon:</a:t>
            </a:r>
          </a:p>
        </p:txBody>
      </p:sp>
    </p:spTree>
    <p:extLst>
      <p:ext uri="{BB962C8B-B14F-4D97-AF65-F5344CB8AC3E}">
        <p14:creationId xmlns:p14="http://schemas.microsoft.com/office/powerpoint/2010/main" val="3626629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3078" y="1047029"/>
            <a:ext cx="3547105" cy="2151550"/>
          </a:xfrm>
        </p:spPr>
        <p:txBody>
          <a:bodyPr>
            <a:noAutofit/>
          </a:bodyPr>
          <a:lstStyle/>
          <a:p>
            <a:endParaRPr lang="en-GB" sz="2400" dirty="0"/>
          </a:p>
          <a:p>
            <a:pPr marL="0" indent="0" algn="ctr">
              <a:buNone/>
            </a:pPr>
            <a:r>
              <a:rPr lang="en-GB" sz="2400" b="1" dirty="0"/>
              <a:t>“</a:t>
            </a:r>
            <a:r>
              <a:rPr lang="en-GB" sz="2400" dirty="0"/>
              <a:t>The sum of the expertise of the people in the audience is greater than the sum of expertise of the people on stage</a:t>
            </a:r>
            <a:r>
              <a:rPr lang="en-GB" sz="2400" b="1" dirty="0"/>
              <a:t>”</a:t>
            </a:r>
          </a:p>
          <a:p>
            <a:pPr marL="0" indent="0" algn="ctr">
              <a:buNone/>
            </a:pPr>
            <a:r>
              <a:rPr lang="en-GB" sz="2400" b="1" dirty="0"/>
              <a:t>Dave Winer</a:t>
            </a:r>
            <a:endParaRPr lang="en-GB" sz="2400" dirty="0"/>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484784"/>
            <a:ext cx="2027907" cy="2023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1426" y="3570796"/>
            <a:ext cx="23488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Source of image: </a:t>
            </a:r>
            <a:r>
              <a:rPr kumimoji="0" lang="en-GB" sz="1200" b="0" i="0" u="none" strike="noStrike" kern="1200" cap="none" spc="0" normalizeH="0" baseline="0" noProof="0" dirty="0">
                <a:ln>
                  <a:noFill/>
                </a:ln>
                <a:solidFill>
                  <a:prstClr val="black"/>
                </a:solidFill>
                <a:effectLst/>
                <a:uLnTx/>
                <a:uFillTx/>
                <a:latin typeface="Calibri"/>
                <a:ea typeface="+mn-ea"/>
                <a:cs typeface="+mn-cs"/>
                <a:hlinkClick r:id="rId3"/>
              </a:rPr>
              <a:t>www.citynet.com</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Content Placeholder 2">
            <a:extLst>
              <a:ext uri="{FF2B5EF4-FFF2-40B4-BE49-F238E27FC236}">
                <a16:creationId xmlns:a16="http://schemas.microsoft.com/office/drawing/2014/main" id="{26EFEDDC-F04E-4D11-B8C0-8511266D8F02}"/>
              </a:ext>
            </a:extLst>
          </p:cNvPr>
          <p:cNvSpPr txBox="1">
            <a:spLocks/>
          </p:cNvSpPr>
          <p:nvPr/>
        </p:nvSpPr>
        <p:spPr>
          <a:xfrm>
            <a:off x="376624" y="4385372"/>
            <a:ext cx="8028414" cy="229705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GB" dirty="0"/>
          </a:p>
          <a:p>
            <a:pPr marL="0" indent="0">
              <a:buFont typeface="Arial" panose="020B0604020202020204" pitchFamily="34" charset="0"/>
              <a:buNone/>
            </a:pPr>
            <a:r>
              <a:rPr lang="en-GB" sz="4400" b="1" dirty="0">
                <a:solidFill>
                  <a:schemeClr val="tx2"/>
                </a:solidFill>
              </a:rPr>
              <a:t>The Law of Two Feet</a:t>
            </a:r>
            <a:r>
              <a:rPr lang="en-GB" sz="3600" dirty="0"/>
              <a:t>:</a:t>
            </a:r>
          </a:p>
          <a:p>
            <a:pPr marL="0" indent="0">
              <a:buFont typeface="Arial" panose="020B0604020202020204" pitchFamily="34" charset="0"/>
              <a:buNone/>
            </a:pPr>
            <a:endParaRPr lang="en-GB" i="1" dirty="0"/>
          </a:p>
          <a:p>
            <a:pPr marL="0" indent="0" algn="ctr">
              <a:buFont typeface="Arial" panose="020B0604020202020204" pitchFamily="34" charset="0"/>
              <a:buNone/>
            </a:pPr>
            <a:r>
              <a:rPr lang="en-GB" i="1" dirty="0"/>
              <a:t>“ If you find yourself in a situation where you are not contributing or learning, move somewhere where you can. ”</a:t>
            </a:r>
          </a:p>
          <a:p>
            <a:endParaRPr lang="en-GB" dirty="0"/>
          </a:p>
        </p:txBody>
      </p:sp>
      <p:pic>
        <p:nvPicPr>
          <p:cNvPr id="2" name="Picture 1">
            <a:extLst>
              <a:ext uri="{FF2B5EF4-FFF2-40B4-BE49-F238E27FC236}">
                <a16:creationId xmlns:a16="http://schemas.microsoft.com/office/drawing/2014/main" id="{0B4E96E5-F62A-4F23-82A0-C4A82AAD45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0183" y="208747"/>
            <a:ext cx="2902307" cy="1811440"/>
          </a:xfrm>
          <a:prstGeom prst="rect">
            <a:avLst/>
          </a:prstGeom>
        </p:spPr>
      </p:pic>
      <p:sp>
        <p:nvSpPr>
          <p:cNvPr id="8" name="Title 1">
            <a:extLst>
              <a:ext uri="{FF2B5EF4-FFF2-40B4-BE49-F238E27FC236}">
                <a16:creationId xmlns:a16="http://schemas.microsoft.com/office/drawing/2014/main" id="{A9CF7459-D71B-46A3-853A-EA43A8511B3B}"/>
              </a:ext>
            </a:extLst>
          </p:cNvPr>
          <p:cNvSpPr>
            <a:spLocks noGrp="1"/>
          </p:cNvSpPr>
          <p:nvPr>
            <p:ph type="title"/>
          </p:nvPr>
        </p:nvSpPr>
        <p:spPr>
          <a:xfrm>
            <a:off x="0" y="70971"/>
            <a:ext cx="5518298" cy="1143000"/>
          </a:xfrm>
        </p:spPr>
        <p:txBody>
          <a:bodyPr>
            <a:normAutofit fontScale="90000"/>
          </a:bodyPr>
          <a:lstStyle/>
          <a:p>
            <a:pPr algn="l"/>
            <a:r>
              <a:rPr lang="en-GB" dirty="0">
                <a:solidFill>
                  <a:srgbClr val="0070C0"/>
                </a:solidFill>
              </a:rPr>
              <a:t>Moving to unconference</a:t>
            </a:r>
          </a:p>
        </p:txBody>
      </p:sp>
      <p:pic>
        <p:nvPicPr>
          <p:cNvPr id="7" name="Picture 6">
            <a:extLst>
              <a:ext uri="{FF2B5EF4-FFF2-40B4-BE49-F238E27FC236}">
                <a16:creationId xmlns:a16="http://schemas.microsoft.com/office/drawing/2014/main" id="{10D4D49C-51C2-46E4-8DE1-47BBAA4515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0232" y="2121194"/>
            <a:ext cx="2579725" cy="3439634"/>
          </a:xfrm>
          <a:prstGeom prst="rect">
            <a:avLst/>
          </a:prstGeom>
        </p:spPr>
      </p:pic>
    </p:spTree>
    <p:extLst>
      <p:ext uri="{BB962C8B-B14F-4D97-AF65-F5344CB8AC3E}">
        <p14:creationId xmlns:p14="http://schemas.microsoft.com/office/powerpoint/2010/main" val="30332754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8" y="0"/>
            <a:ext cx="8229600" cy="1143000"/>
          </a:xfrm>
        </p:spPr>
        <p:txBody>
          <a:bodyPr>
            <a:normAutofit/>
          </a:bodyPr>
          <a:lstStyle/>
          <a:p>
            <a:pPr algn="l"/>
            <a:r>
              <a:rPr lang="en-GB" b="1" dirty="0">
                <a:solidFill>
                  <a:srgbClr val="002060"/>
                </a:solidFill>
              </a:rPr>
              <a:t>Our topics</a:t>
            </a:r>
          </a:p>
        </p:txBody>
      </p:sp>
      <p:graphicFrame>
        <p:nvGraphicFramePr>
          <p:cNvPr id="4" name="Table 3"/>
          <p:cNvGraphicFramePr>
            <a:graphicFrameLocks noGrp="1"/>
          </p:cNvGraphicFramePr>
          <p:nvPr/>
        </p:nvGraphicFramePr>
        <p:xfrm>
          <a:off x="289687" y="1001281"/>
          <a:ext cx="8673560" cy="5400040"/>
        </p:xfrm>
        <a:graphic>
          <a:graphicData uri="http://schemas.openxmlformats.org/drawingml/2006/table">
            <a:tbl>
              <a:tblPr firstRow="1" bandRow="1">
                <a:tableStyleId>{5C22544A-7EE6-4342-B048-85BDC9FD1C3A}</a:tableStyleId>
              </a:tblPr>
              <a:tblGrid>
                <a:gridCol w="913006">
                  <a:extLst>
                    <a:ext uri="{9D8B030D-6E8A-4147-A177-3AD203B41FA5}">
                      <a16:colId xmlns:a16="http://schemas.microsoft.com/office/drawing/2014/main" val="20000"/>
                    </a:ext>
                  </a:extLst>
                </a:gridCol>
                <a:gridCol w="3423774">
                  <a:extLst>
                    <a:ext uri="{9D8B030D-6E8A-4147-A177-3AD203B41FA5}">
                      <a16:colId xmlns:a16="http://schemas.microsoft.com/office/drawing/2014/main" val="20001"/>
                    </a:ext>
                  </a:extLst>
                </a:gridCol>
                <a:gridCol w="922095">
                  <a:extLst>
                    <a:ext uri="{9D8B030D-6E8A-4147-A177-3AD203B41FA5}">
                      <a16:colId xmlns:a16="http://schemas.microsoft.com/office/drawing/2014/main" val="20002"/>
                    </a:ext>
                  </a:extLst>
                </a:gridCol>
                <a:gridCol w="3414685">
                  <a:extLst>
                    <a:ext uri="{9D8B030D-6E8A-4147-A177-3AD203B41FA5}">
                      <a16:colId xmlns:a16="http://schemas.microsoft.com/office/drawing/2014/main" val="20003"/>
                    </a:ext>
                  </a:extLst>
                </a:gridCol>
              </a:tblGrid>
              <a:tr h="370840">
                <a:tc>
                  <a:txBody>
                    <a:bodyPr/>
                    <a:lstStyle/>
                    <a:p>
                      <a:r>
                        <a:rPr lang="en-GB" dirty="0"/>
                        <a:t>Table</a:t>
                      </a:r>
                    </a:p>
                  </a:txBody>
                  <a:tcPr/>
                </a:tc>
                <a:tc>
                  <a:txBody>
                    <a:bodyPr/>
                    <a:lstStyle/>
                    <a:p>
                      <a:r>
                        <a:rPr lang="en-GB" dirty="0"/>
                        <a:t>Topic</a:t>
                      </a:r>
                    </a:p>
                  </a:txBody>
                  <a:tcPr/>
                </a:tc>
                <a:tc>
                  <a:txBody>
                    <a:bodyPr/>
                    <a:lstStyle/>
                    <a:p>
                      <a:r>
                        <a:rPr lang="en-GB" dirty="0"/>
                        <a:t>Table</a:t>
                      </a:r>
                    </a:p>
                  </a:txBody>
                  <a:tcPr/>
                </a:tc>
                <a:tc>
                  <a:txBody>
                    <a:bodyPr/>
                    <a:lstStyle/>
                    <a:p>
                      <a:r>
                        <a:rPr lang="en-GB" dirty="0"/>
                        <a:t>Topic</a:t>
                      </a:r>
                    </a:p>
                  </a:txBody>
                  <a:tcPr/>
                </a:tc>
                <a:extLst>
                  <a:ext uri="{0D108BD9-81ED-4DB2-BD59-A6C34878D82A}">
                    <a16:rowId xmlns:a16="http://schemas.microsoft.com/office/drawing/2014/main" val="10000"/>
                  </a:ext>
                </a:extLst>
              </a:tr>
              <a:tr h="370840">
                <a:tc>
                  <a:txBody>
                    <a:bodyPr/>
                    <a:lstStyle/>
                    <a:p>
                      <a:r>
                        <a:rPr lang="en-GB" sz="2400" dirty="0"/>
                        <a:t>1</a:t>
                      </a:r>
                    </a:p>
                    <a:p>
                      <a:endParaRPr lang="en-GB" sz="2400" dirty="0"/>
                    </a:p>
                  </a:txBody>
                  <a:tcPr/>
                </a:tc>
                <a:tc>
                  <a:txBody>
                    <a:bodyPr/>
                    <a:lstStyle/>
                    <a:p>
                      <a:r>
                        <a:rPr lang="en-GB" sz="2000" dirty="0"/>
                        <a:t>A more inclusive culture: practical steps to make it happen</a:t>
                      </a:r>
                    </a:p>
                  </a:txBody>
                  <a:tcPr/>
                </a:tc>
                <a:tc>
                  <a:txBody>
                    <a:bodyPr/>
                    <a:lstStyle/>
                    <a:p>
                      <a:r>
                        <a:rPr lang="en-GB" sz="2400" dirty="0"/>
                        <a:t>6</a:t>
                      </a:r>
                    </a:p>
                  </a:txBody>
                  <a:tcPr/>
                </a:tc>
                <a:tc>
                  <a:txBody>
                    <a:bodyPr/>
                    <a:lstStyle/>
                    <a:p>
                      <a:r>
                        <a:rPr lang="en-GB" sz="2000" dirty="0"/>
                        <a:t>How do we “free-up” our people to do this work?</a:t>
                      </a:r>
                    </a:p>
                  </a:txBody>
                  <a:tcPr/>
                </a:tc>
                <a:extLst>
                  <a:ext uri="{0D108BD9-81ED-4DB2-BD59-A6C34878D82A}">
                    <a16:rowId xmlns:a16="http://schemas.microsoft.com/office/drawing/2014/main" val="10001"/>
                  </a:ext>
                </a:extLst>
              </a:tr>
              <a:tr h="370840">
                <a:tc>
                  <a:txBody>
                    <a:bodyPr/>
                    <a:lstStyle/>
                    <a:p>
                      <a:r>
                        <a:rPr lang="en-GB" sz="2400" dirty="0"/>
                        <a:t>2</a:t>
                      </a:r>
                    </a:p>
                    <a:p>
                      <a:endParaRPr lang="en-GB" sz="2400" dirty="0"/>
                    </a:p>
                  </a:txBody>
                  <a:tcPr/>
                </a:tc>
                <a:tc>
                  <a:txBody>
                    <a:bodyPr/>
                    <a:lstStyle/>
                    <a:p>
                      <a:r>
                        <a:rPr lang="en-GB" sz="2000" dirty="0"/>
                        <a:t>Walking the walk right across an organisation</a:t>
                      </a:r>
                    </a:p>
                  </a:txBody>
                  <a:tcPr/>
                </a:tc>
                <a:tc>
                  <a:txBody>
                    <a:bodyPr/>
                    <a:lstStyle/>
                    <a:p>
                      <a:r>
                        <a:rPr lang="en-GB" sz="2400" dirty="0"/>
                        <a:t>7</a:t>
                      </a:r>
                    </a:p>
                  </a:txBody>
                  <a:tcPr/>
                </a:tc>
                <a:tc>
                  <a:txBody>
                    <a:bodyPr/>
                    <a:lstStyle/>
                    <a:p>
                      <a:r>
                        <a:rPr lang="en-GB" sz="2000" dirty="0"/>
                        <a:t>From reprimand to compassion: how do we make it happen?</a:t>
                      </a:r>
                    </a:p>
                  </a:txBody>
                  <a:tcPr/>
                </a:tc>
                <a:extLst>
                  <a:ext uri="{0D108BD9-81ED-4DB2-BD59-A6C34878D82A}">
                    <a16:rowId xmlns:a16="http://schemas.microsoft.com/office/drawing/2014/main" val="10002"/>
                  </a:ext>
                </a:extLst>
              </a:tr>
              <a:tr h="370840">
                <a:tc>
                  <a:txBody>
                    <a:bodyPr/>
                    <a:lstStyle/>
                    <a:p>
                      <a:r>
                        <a:rPr lang="en-GB" sz="2400" dirty="0"/>
                        <a:t>3</a:t>
                      </a:r>
                    </a:p>
                    <a:p>
                      <a:endParaRPr lang="en-GB" sz="2400" dirty="0"/>
                    </a:p>
                  </a:txBody>
                  <a:tcPr/>
                </a:tc>
                <a:tc>
                  <a:txBody>
                    <a:bodyPr/>
                    <a:lstStyle/>
                    <a:p>
                      <a:r>
                        <a:rPr lang="en-GB" sz="2000" dirty="0"/>
                        <a:t>Playing the long game: how to sustain culture change when we know it’s slow</a:t>
                      </a:r>
                    </a:p>
                  </a:txBody>
                  <a:tcPr/>
                </a:tc>
                <a:tc>
                  <a:txBody>
                    <a:bodyPr/>
                    <a:lstStyle/>
                    <a:p>
                      <a:r>
                        <a:rPr lang="en-GB" sz="2400" dirty="0"/>
                        <a:t>8</a:t>
                      </a:r>
                    </a:p>
                  </a:txBody>
                  <a:tcPr/>
                </a:tc>
                <a:tc>
                  <a:txBody>
                    <a:bodyPr/>
                    <a:lstStyle/>
                    <a:p>
                      <a:r>
                        <a:rPr lang="en-GB" sz="2000" dirty="0"/>
                        <a:t>Role-modelling by senior leadership</a:t>
                      </a:r>
                    </a:p>
                  </a:txBody>
                  <a:tcPr/>
                </a:tc>
                <a:extLst>
                  <a:ext uri="{0D108BD9-81ED-4DB2-BD59-A6C34878D82A}">
                    <a16:rowId xmlns:a16="http://schemas.microsoft.com/office/drawing/2014/main" val="10003"/>
                  </a:ext>
                </a:extLst>
              </a:tr>
              <a:tr h="370840">
                <a:tc>
                  <a:txBody>
                    <a:bodyPr/>
                    <a:lstStyle/>
                    <a:p>
                      <a:r>
                        <a:rPr lang="en-GB" sz="2400" dirty="0"/>
                        <a:t>4</a:t>
                      </a:r>
                    </a:p>
                    <a:p>
                      <a:endParaRPr lang="en-GB" sz="2400" dirty="0"/>
                    </a:p>
                  </a:txBody>
                  <a:tcPr/>
                </a:tc>
                <a:tc>
                  <a:txBody>
                    <a:bodyPr/>
                    <a:lstStyle/>
                    <a:p>
                      <a:r>
                        <a:rPr lang="en-GB" sz="2000" dirty="0"/>
                        <a:t>“Leadership development”: how to move to a different model</a:t>
                      </a:r>
                    </a:p>
                  </a:txBody>
                  <a:tcPr/>
                </a:tc>
                <a:tc>
                  <a:txBody>
                    <a:bodyPr/>
                    <a:lstStyle/>
                    <a:p>
                      <a:r>
                        <a:rPr lang="en-GB" sz="2400" dirty="0"/>
                        <a:t>9</a:t>
                      </a:r>
                    </a:p>
                  </a:txBody>
                  <a:tcPr/>
                </a:tc>
                <a:tc>
                  <a:txBody>
                    <a:bodyPr/>
                    <a:lstStyle/>
                    <a:p>
                      <a:r>
                        <a:rPr lang="en-GB" sz="2000" dirty="0"/>
                        <a:t>Our language impacts our mindsets: how do we shift it?</a:t>
                      </a:r>
                    </a:p>
                  </a:txBody>
                  <a:tcPr/>
                </a:tc>
                <a:extLst>
                  <a:ext uri="{0D108BD9-81ED-4DB2-BD59-A6C34878D82A}">
                    <a16:rowId xmlns:a16="http://schemas.microsoft.com/office/drawing/2014/main" val="10004"/>
                  </a:ext>
                </a:extLst>
              </a:tr>
              <a:tr h="370840">
                <a:tc>
                  <a:txBody>
                    <a:bodyPr/>
                    <a:lstStyle/>
                    <a:p>
                      <a:r>
                        <a:rPr lang="en-GB" sz="2400" dirty="0"/>
                        <a:t>5</a:t>
                      </a:r>
                    </a:p>
                  </a:txBody>
                  <a:tcPr/>
                </a:tc>
                <a:tc>
                  <a:txBody>
                    <a:bodyPr/>
                    <a:lstStyle/>
                    <a:p>
                      <a:r>
                        <a:rPr lang="en-GB" sz="2000" dirty="0"/>
                        <a:t>Moving on from performance and targets: where to start?</a:t>
                      </a:r>
                    </a:p>
                  </a:txBody>
                  <a:tcPr/>
                </a:tc>
                <a:tc>
                  <a:txBody>
                    <a:bodyPr/>
                    <a:lstStyle/>
                    <a:p>
                      <a:r>
                        <a:rPr lang="en-GB" sz="2400" dirty="0"/>
                        <a:t>10</a:t>
                      </a:r>
                    </a:p>
                  </a:txBody>
                  <a:tcPr/>
                </a:tc>
                <a:tc>
                  <a:txBody>
                    <a:bodyPr/>
                    <a:lstStyle/>
                    <a:p>
                      <a:r>
                        <a:rPr lang="en-GB" sz="2000" dirty="0"/>
                        <a:t>Sharing our knowledge: how do we do this more effectively?</a:t>
                      </a:r>
                    </a:p>
                  </a:txBody>
                  <a:tcPr/>
                </a:tc>
                <a:extLst>
                  <a:ext uri="{0D108BD9-81ED-4DB2-BD59-A6C34878D82A}">
                    <a16:rowId xmlns:a16="http://schemas.microsoft.com/office/drawing/2014/main" val="2934380091"/>
                  </a:ext>
                </a:extLst>
              </a:tr>
            </a:tbl>
          </a:graphicData>
        </a:graphic>
      </p:graphicFrame>
      <p:sp>
        <p:nvSpPr>
          <p:cNvPr id="5" name="TextBox 4">
            <a:extLst>
              <a:ext uri="{FF2B5EF4-FFF2-40B4-BE49-F238E27FC236}">
                <a16:creationId xmlns:a16="http://schemas.microsoft.com/office/drawing/2014/main" id="{030ACB09-984E-41B6-A2F8-75F9F88A1C5C}"/>
              </a:ext>
            </a:extLst>
          </p:cNvPr>
          <p:cNvSpPr txBox="1"/>
          <p:nvPr/>
        </p:nvSpPr>
        <p:spPr>
          <a:xfrm>
            <a:off x="7517219" y="6391870"/>
            <a:ext cx="1519278" cy="369332"/>
          </a:xfrm>
          <a:prstGeom prst="rect">
            <a:avLst/>
          </a:prstGeom>
          <a:noFill/>
        </p:spPr>
        <p:txBody>
          <a:bodyPr wrap="square" rtlCol="0">
            <a:spAutoFit/>
          </a:bodyPr>
          <a:lstStyle/>
          <a:p>
            <a:r>
              <a:rPr lang="en-GB" b="1" dirty="0">
                <a:solidFill>
                  <a:schemeClr val="accent1">
                    <a:lumMod val="75000"/>
                  </a:schemeClr>
                </a:solidFill>
              </a:rPr>
              <a:t>#</a:t>
            </a:r>
            <a:r>
              <a:rPr lang="en-GB" b="1" dirty="0" err="1">
                <a:solidFill>
                  <a:schemeClr val="accent1">
                    <a:lumMod val="75000"/>
                  </a:schemeClr>
                </a:solidFill>
              </a:rPr>
              <a:t>AmbCulture</a:t>
            </a:r>
            <a:endParaRPr lang="en-GB" b="1" dirty="0">
              <a:solidFill>
                <a:schemeClr val="accent1">
                  <a:lumMod val="75000"/>
                </a:schemeClr>
              </a:solidFill>
            </a:endParaRPr>
          </a:p>
        </p:txBody>
      </p:sp>
    </p:spTree>
    <p:extLst>
      <p:ext uri="{BB962C8B-B14F-4D97-AF65-F5344CB8AC3E}">
        <p14:creationId xmlns:p14="http://schemas.microsoft.com/office/powerpoint/2010/main" val="36267764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86869"/>
            <a:ext cx="8229600" cy="1143000"/>
          </a:xfrm>
        </p:spPr>
        <p:txBody>
          <a:bodyPr>
            <a:normAutofit fontScale="90000"/>
          </a:bodyPr>
          <a:lstStyle/>
          <a:p>
            <a:pPr algn="l"/>
            <a:r>
              <a:rPr lang="en-GB" b="1" dirty="0">
                <a:solidFill>
                  <a:srgbClr val="002060"/>
                </a:solidFill>
              </a:rPr>
              <a:t>Our feedback from the unconference</a:t>
            </a:r>
          </a:p>
        </p:txBody>
      </p:sp>
      <p:graphicFrame>
        <p:nvGraphicFramePr>
          <p:cNvPr id="4" name="Table 3"/>
          <p:cNvGraphicFramePr>
            <a:graphicFrameLocks noGrp="1"/>
          </p:cNvGraphicFramePr>
          <p:nvPr>
            <p:extLst>
              <p:ext uri="{D42A27DB-BD31-4B8C-83A1-F6EECF244321}">
                <p14:modId xmlns:p14="http://schemas.microsoft.com/office/powerpoint/2010/main" val="2638470454"/>
              </p:ext>
            </p:extLst>
          </p:nvPr>
        </p:nvGraphicFramePr>
        <p:xfrm>
          <a:off x="392050" y="1044318"/>
          <a:ext cx="4233113" cy="5628640"/>
        </p:xfrm>
        <a:graphic>
          <a:graphicData uri="http://schemas.openxmlformats.org/drawingml/2006/table">
            <a:tbl>
              <a:tblPr firstRow="1" bandRow="1">
                <a:tableStyleId>{5C22544A-7EE6-4342-B048-85BDC9FD1C3A}</a:tableStyleId>
              </a:tblPr>
              <a:tblGrid>
                <a:gridCol w="891182">
                  <a:extLst>
                    <a:ext uri="{9D8B030D-6E8A-4147-A177-3AD203B41FA5}">
                      <a16:colId xmlns:a16="http://schemas.microsoft.com/office/drawing/2014/main" val="20000"/>
                    </a:ext>
                  </a:extLst>
                </a:gridCol>
                <a:gridCol w="3341931">
                  <a:extLst>
                    <a:ext uri="{9D8B030D-6E8A-4147-A177-3AD203B41FA5}">
                      <a16:colId xmlns:a16="http://schemas.microsoft.com/office/drawing/2014/main" val="20001"/>
                    </a:ext>
                  </a:extLst>
                </a:gridCol>
              </a:tblGrid>
              <a:tr h="370840">
                <a:tc>
                  <a:txBody>
                    <a:bodyPr/>
                    <a:lstStyle/>
                    <a:p>
                      <a:r>
                        <a:rPr lang="en-GB" dirty="0"/>
                        <a:t>Table</a:t>
                      </a:r>
                    </a:p>
                  </a:txBody>
                  <a:tcPr/>
                </a:tc>
                <a:tc>
                  <a:txBody>
                    <a:bodyPr/>
                    <a:lstStyle/>
                    <a:p>
                      <a:r>
                        <a:rPr lang="en-GB" dirty="0"/>
                        <a:t>Topic</a:t>
                      </a:r>
                    </a:p>
                  </a:txBody>
                  <a:tcPr/>
                </a:tc>
                <a:extLst>
                  <a:ext uri="{0D108BD9-81ED-4DB2-BD59-A6C34878D82A}">
                    <a16:rowId xmlns:a16="http://schemas.microsoft.com/office/drawing/2014/main" val="10000"/>
                  </a:ext>
                </a:extLst>
              </a:tr>
              <a:tr h="370840">
                <a:tc>
                  <a:txBody>
                    <a:bodyPr/>
                    <a:lstStyle/>
                    <a:p>
                      <a:r>
                        <a:rPr lang="en-GB" sz="1400" dirty="0"/>
                        <a:t>1</a:t>
                      </a:r>
                    </a:p>
                  </a:txBody>
                  <a:tcPr/>
                </a:tc>
                <a:tc>
                  <a:txBody>
                    <a:bodyPr/>
                    <a:lstStyle/>
                    <a:p>
                      <a:r>
                        <a:rPr lang="en-GB" sz="900" b="1" dirty="0"/>
                        <a:t>An Inclusive Culture</a:t>
                      </a:r>
                      <a:r>
                        <a:rPr lang="en-GB" sz="900" dirty="0"/>
                        <a:t> - Reverse mentoring is a great big idea. We all have blind spots and especially in leadership. Have conversations with people who are different to you – female, BAME etc – massive learning piece for our organisations.</a:t>
                      </a:r>
                    </a:p>
                  </a:txBody>
                  <a:tcPr/>
                </a:tc>
                <a:extLst>
                  <a:ext uri="{0D108BD9-81ED-4DB2-BD59-A6C34878D82A}">
                    <a16:rowId xmlns:a16="http://schemas.microsoft.com/office/drawing/2014/main" val="10001"/>
                  </a:ext>
                </a:extLst>
              </a:tr>
              <a:tr h="370840">
                <a:tc>
                  <a:txBody>
                    <a:bodyPr/>
                    <a:lstStyle/>
                    <a:p>
                      <a:r>
                        <a:rPr lang="en-GB" sz="1400" dirty="0"/>
                        <a:t>2</a:t>
                      </a:r>
                    </a:p>
                  </a:txBody>
                  <a:tcPr/>
                </a:tc>
                <a:tc>
                  <a:txBody>
                    <a:bodyPr/>
                    <a:lstStyle/>
                    <a:p>
                      <a:r>
                        <a:rPr lang="en-GB" sz="900" b="1" dirty="0"/>
                        <a:t>Walking the walk</a:t>
                      </a:r>
                      <a:r>
                        <a:rPr lang="en-GB" sz="900" dirty="0"/>
                        <a:t> - Parity of esteem and respect of wherever you work – we all have important roles be it frontline or support services. Lets reduce physical barriers between our services – no more of the two rest room culture. We want positive role models from our young people – not the sticky middle who may be disillusioned or not want to change. We do though have a significant lack of investment in our middle leaders.</a:t>
                      </a:r>
                    </a:p>
                  </a:txBody>
                  <a:tcPr/>
                </a:tc>
                <a:extLst>
                  <a:ext uri="{0D108BD9-81ED-4DB2-BD59-A6C34878D82A}">
                    <a16:rowId xmlns:a16="http://schemas.microsoft.com/office/drawing/2014/main" val="10002"/>
                  </a:ext>
                </a:extLst>
              </a:tr>
              <a:tr h="370840">
                <a:tc>
                  <a:txBody>
                    <a:bodyPr/>
                    <a:lstStyle/>
                    <a:p>
                      <a:r>
                        <a:rPr lang="en-GB" sz="1400" dirty="0"/>
                        <a:t>3</a:t>
                      </a:r>
                    </a:p>
                  </a:txBody>
                  <a:tcPr/>
                </a:tc>
                <a:tc>
                  <a:txBody>
                    <a:bodyPr/>
                    <a:lstStyle/>
                    <a:p>
                      <a:r>
                        <a:rPr lang="en-GB" sz="900" b="1" dirty="0"/>
                        <a:t>Sustaining culture change</a:t>
                      </a:r>
                      <a:r>
                        <a:rPr lang="en-GB" sz="900" dirty="0"/>
                        <a:t> - We need to keep people engaged and keep patients involved in our change through a golden thread of consistency. Without sustainability around a programme of culture change people will leave. We need to make people welcome and involved and it be safe to speak. Consistent leadership and humility – build your movement and accept that the change will take time. Let the staff design the measures of culture shift – they co-create us and own the culture.</a:t>
                      </a:r>
                    </a:p>
                  </a:txBody>
                  <a:tcPr/>
                </a:tc>
                <a:extLst>
                  <a:ext uri="{0D108BD9-81ED-4DB2-BD59-A6C34878D82A}">
                    <a16:rowId xmlns:a16="http://schemas.microsoft.com/office/drawing/2014/main" val="10003"/>
                  </a:ext>
                </a:extLst>
              </a:tr>
              <a:tr h="370840">
                <a:tc>
                  <a:txBody>
                    <a:bodyPr/>
                    <a:lstStyle/>
                    <a:p>
                      <a:r>
                        <a:rPr lang="en-GB" sz="1400" dirty="0"/>
                        <a:t>4</a:t>
                      </a:r>
                    </a:p>
                  </a:txBody>
                  <a:tcPr/>
                </a:tc>
                <a:tc>
                  <a:txBody>
                    <a:bodyPr/>
                    <a:lstStyle/>
                    <a:p>
                      <a:r>
                        <a:rPr lang="en-GB" sz="900" b="1" dirty="0"/>
                        <a:t>Leadership development</a:t>
                      </a:r>
                      <a:r>
                        <a:rPr lang="en-GB" sz="900" dirty="0"/>
                        <a:t> - Assumption that good clinicians make a good manager – why? We must put the development in place. Evidence of CPD based around leadership is essential and we need to give the leaders time to develop a different way of doing things. A model of national CPD for ambulance leaders would be of benefit. We await with interest the proposed NHS leadership compact.</a:t>
                      </a:r>
                    </a:p>
                  </a:txBody>
                  <a:tcPr/>
                </a:tc>
                <a:extLst>
                  <a:ext uri="{0D108BD9-81ED-4DB2-BD59-A6C34878D82A}">
                    <a16:rowId xmlns:a16="http://schemas.microsoft.com/office/drawing/2014/main" val="10004"/>
                  </a:ext>
                </a:extLst>
              </a:tr>
              <a:tr h="370840">
                <a:tc>
                  <a:txBody>
                    <a:bodyPr/>
                    <a:lstStyle/>
                    <a:p>
                      <a:r>
                        <a:rPr lang="en-GB" sz="1400" dirty="0"/>
                        <a:t>5</a:t>
                      </a:r>
                    </a:p>
                  </a:txBody>
                  <a:tcPr/>
                </a:tc>
                <a:tc>
                  <a:txBody>
                    <a:bodyPr/>
                    <a:lstStyle/>
                    <a:p>
                      <a:r>
                        <a:rPr lang="en-GB" sz="900" b="1" dirty="0"/>
                        <a:t>Moving on from performance targets</a:t>
                      </a:r>
                      <a:r>
                        <a:rPr lang="en-GB" sz="900" dirty="0"/>
                        <a:t> - We cant leave targets but we must shift from just focusing on our performance numbers to our people (safe environments for staff). We must all (including boards) focus on the human aspect – happy people will mean better performance eventually. We need to question league tables and the importance thereof. How do we mobilise best practice to bring this into focus. Our change will be reflected in language – the first things on our minds should ‘how are you?’ and a shift to co production.</a:t>
                      </a:r>
                    </a:p>
                  </a:txBody>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BBD7F48B-1191-43BD-BDFB-371EE840F1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1162" y="1148316"/>
            <a:ext cx="3803798" cy="5071730"/>
          </a:xfrm>
          <a:prstGeom prst="rect">
            <a:avLst/>
          </a:prstGeom>
        </p:spPr>
      </p:pic>
    </p:spTree>
    <p:extLst>
      <p:ext uri="{BB962C8B-B14F-4D97-AF65-F5344CB8AC3E}">
        <p14:creationId xmlns:p14="http://schemas.microsoft.com/office/powerpoint/2010/main" val="42025926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86869"/>
            <a:ext cx="8229600" cy="1143000"/>
          </a:xfrm>
        </p:spPr>
        <p:txBody>
          <a:bodyPr>
            <a:normAutofit fontScale="90000"/>
          </a:bodyPr>
          <a:lstStyle/>
          <a:p>
            <a:pPr algn="l"/>
            <a:r>
              <a:rPr lang="en-GB" b="1" dirty="0">
                <a:solidFill>
                  <a:srgbClr val="002060"/>
                </a:solidFill>
              </a:rPr>
              <a:t>Our feedback from the unconference</a:t>
            </a:r>
          </a:p>
        </p:txBody>
      </p:sp>
      <p:graphicFrame>
        <p:nvGraphicFramePr>
          <p:cNvPr id="4" name="Table 3"/>
          <p:cNvGraphicFramePr>
            <a:graphicFrameLocks noGrp="1"/>
          </p:cNvGraphicFramePr>
          <p:nvPr>
            <p:extLst>
              <p:ext uri="{D42A27DB-BD31-4B8C-83A1-F6EECF244321}">
                <p14:modId xmlns:p14="http://schemas.microsoft.com/office/powerpoint/2010/main" val="2914782013"/>
              </p:ext>
            </p:extLst>
          </p:nvPr>
        </p:nvGraphicFramePr>
        <p:xfrm>
          <a:off x="338888" y="955749"/>
          <a:ext cx="4233112" cy="5496560"/>
        </p:xfrm>
        <a:graphic>
          <a:graphicData uri="http://schemas.openxmlformats.org/drawingml/2006/table">
            <a:tbl>
              <a:tblPr firstRow="1" bandRow="1">
                <a:tableStyleId>{5C22544A-7EE6-4342-B048-85BDC9FD1C3A}</a:tableStyleId>
              </a:tblPr>
              <a:tblGrid>
                <a:gridCol w="900053">
                  <a:extLst>
                    <a:ext uri="{9D8B030D-6E8A-4147-A177-3AD203B41FA5}">
                      <a16:colId xmlns:a16="http://schemas.microsoft.com/office/drawing/2014/main" val="20002"/>
                    </a:ext>
                  </a:extLst>
                </a:gridCol>
                <a:gridCol w="3333059">
                  <a:extLst>
                    <a:ext uri="{9D8B030D-6E8A-4147-A177-3AD203B41FA5}">
                      <a16:colId xmlns:a16="http://schemas.microsoft.com/office/drawing/2014/main" val="20003"/>
                    </a:ext>
                  </a:extLst>
                </a:gridCol>
              </a:tblGrid>
              <a:tr h="370840">
                <a:tc>
                  <a:txBody>
                    <a:bodyPr/>
                    <a:lstStyle/>
                    <a:p>
                      <a:r>
                        <a:rPr lang="en-GB" dirty="0"/>
                        <a:t>Table</a:t>
                      </a:r>
                    </a:p>
                  </a:txBody>
                  <a:tcPr/>
                </a:tc>
                <a:tc>
                  <a:txBody>
                    <a:bodyPr/>
                    <a:lstStyle/>
                    <a:p>
                      <a:r>
                        <a:rPr lang="en-GB" dirty="0"/>
                        <a:t>Topic</a:t>
                      </a:r>
                    </a:p>
                  </a:txBody>
                  <a:tcPr/>
                </a:tc>
                <a:extLst>
                  <a:ext uri="{0D108BD9-81ED-4DB2-BD59-A6C34878D82A}">
                    <a16:rowId xmlns:a16="http://schemas.microsoft.com/office/drawing/2014/main" val="10000"/>
                  </a:ext>
                </a:extLst>
              </a:tr>
              <a:tr h="370840">
                <a:tc>
                  <a:txBody>
                    <a:bodyPr/>
                    <a:lstStyle/>
                    <a:p>
                      <a:r>
                        <a:rPr lang="en-GB" sz="1400" dirty="0"/>
                        <a:t>6</a:t>
                      </a:r>
                    </a:p>
                  </a:txBody>
                  <a:tcPr/>
                </a:tc>
                <a:tc>
                  <a:txBody>
                    <a:bodyPr/>
                    <a:lstStyle/>
                    <a:p>
                      <a:r>
                        <a:rPr lang="en-GB" sz="900" b="1" dirty="0"/>
                        <a:t>Freeing up our people</a:t>
                      </a:r>
                      <a:r>
                        <a:rPr lang="en-GB" sz="900" dirty="0"/>
                        <a:t> - We must make time for our staff and value their mental health. It is essential that we start to create the time. Do not allow the cynicism to push us backwards on such an initiative. ? We must get our boards and external stakeholders in to this mindset – there may be a hit on performance as a result. Find the money and resource to do properly – retention, staff surveys, attendance at events etc. All CEOs to be signed up but also take that hit on performance – long term it will be better.</a:t>
                      </a:r>
                    </a:p>
                  </a:txBody>
                  <a:tcPr/>
                </a:tc>
                <a:extLst>
                  <a:ext uri="{0D108BD9-81ED-4DB2-BD59-A6C34878D82A}">
                    <a16:rowId xmlns:a16="http://schemas.microsoft.com/office/drawing/2014/main" val="10001"/>
                  </a:ext>
                </a:extLst>
              </a:tr>
              <a:tr h="370840">
                <a:tc>
                  <a:txBody>
                    <a:bodyPr/>
                    <a:lstStyle/>
                    <a:p>
                      <a:r>
                        <a:rPr lang="en-GB" sz="1400" dirty="0"/>
                        <a:t>7</a:t>
                      </a:r>
                    </a:p>
                  </a:txBody>
                  <a:tcPr/>
                </a:tc>
                <a:tc>
                  <a:txBody>
                    <a:bodyPr/>
                    <a:lstStyle/>
                    <a:p>
                      <a:r>
                        <a:rPr lang="en-GB" sz="900" b="1" dirty="0"/>
                        <a:t>From reprimand to compassion</a:t>
                      </a:r>
                      <a:r>
                        <a:rPr lang="en-GB" sz="900" dirty="0"/>
                        <a:t> - We want to keep our people – retention – reduce the scary words and constant hard expectation. There needs to be consistency and a move from hurt to healing for all our staff. We need to learn from what is happening elsewhere and be open to it. We need to be less punitive – why do we always blame and discipline especially as this is a service where often we have to react. Allow flexibility and do things differently and actively encourage a balance between support and performance. Perhaps we develop training, well received campaigns and even a framework that can stimulate thought and leadership.</a:t>
                      </a:r>
                    </a:p>
                  </a:txBody>
                  <a:tcPr/>
                </a:tc>
                <a:extLst>
                  <a:ext uri="{0D108BD9-81ED-4DB2-BD59-A6C34878D82A}">
                    <a16:rowId xmlns:a16="http://schemas.microsoft.com/office/drawing/2014/main" val="10002"/>
                  </a:ext>
                </a:extLst>
              </a:tr>
              <a:tr h="370840">
                <a:tc>
                  <a:txBody>
                    <a:bodyPr/>
                    <a:lstStyle/>
                    <a:p>
                      <a:r>
                        <a:rPr lang="en-GB" sz="1400" dirty="0"/>
                        <a:t>8</a:t>
                      </a:r>
                    </a:p>
                  </a:txBody>
                  <a:tcPr/>
                </a:tc>
                <a:tc>
                  <a:txBody>
                    <a:bodyPr/>
                    <a:lstStyle/>
                    <a:p>
                      <a:r>
                        <a:rPr lang="en-GB" sz="900" b="1" dirty="0"/>
                        <a:t>Role modelling by senior leadership</a:t>
                      </a:r>
                      <a:r>
                        <a:rPr lang="en-GB" sz="900" dirty="0"/>
                        <a:t> - We need a genuine and authentic commitment to deliver a more compassionate leadership throughout our organisations. We need to increase our focus on becoming role models, commit to it and deliver. Let the organisation know this will take a while but then demonstrate that investment is being made and the benefit sought.</a:t>
                      </a:r>
                    </a:p>
                  </a:txBody>
                  <a:tcPr/>
                </a:tc>
                <a:extLst>
                  <a:ext uri="{0D108BD9-81ED-4DB2-BD59-A6C34878D82A}">
                    <a16:rowId xmlns:a16="http://schemas.microsoft.com/office/drawing/2014/main" val="10003"/>
                  </a:ext>
                </a:extLst>
              </a:tr>
              <a:tr h="370840">
                <a:tc>
                  <a:txBody>
                    <a:bodyPr/>
                    <a:lstStyle/>
                    <a:p>
                      <a:r>
                        <a:rPr lang="en-GB" sz="1400" dirty="0"/>
                        <a:t>9</a:t>
                      </a:r>
                    </a:p>
                  </a:txBody>
                  <a:tcPr/>
                </a:tc>
                <a:tc>
                  <a:txBody>
                    <a:bodyPr/>
                    <a:lstStyle/>
                    <a:p>
                      <a:r>
                        <a:rPr lang="en-GB" sz="900" b="1" dirty="0"/>
                        <a:t>The language we use</a:t>
                      </a:r>
                      <a:r>
                        <a:rPr lang="en-GB" sz="900" dirty="0"/>
                        <a:t> - Shifting our language can help build trust and sets expectations of what is right for all. Encourage healthy conversations – break the habit. Discussion should not just be about KPIs. Bring people along not tell them. Why do we use such hard language – serious, incident etc? </a:t>
                      </a:r>
                    </a:p>
                    <a:p>
                      <a:r>
                        <a:rPr lang="en-GB" sz="900" dirty="0"/>
                        <a:t>We need our people to talk to us when things are not going right. We all need freedom to speak up – hoe do we support </a:t>
                      </a:r>
                      <a:r>
                        <a:rPr lang="en-GB" sz="900" b="0" dirty="0"/>
                        <a:t>managers to  step into this space?</a:t>
                      </a:r>
                    </a:p>
                  </a:txBody>
                  <a:tcPr/>
                </a:tc>
                <a:extLst>
                  <a:ext uri="{0D108BD9-81ED-4DB2-BD59-A6C34878D82A}">
                    <a16:rowId xmlns:a16="http://schemas.microsoft.com/office/drawing/2014/main" val="10004"/>
                  </a:ext>
                </a:extLst>
              </a:tr>
              <a:tr h="370840">
                <a:tc>
                  <a:txBody>
                    <a:bodyPr/>
                    <a:lstStyle/>
                    <a:p>
                      <a:r>
                        <a:rPr lang="en-GB" sz="1400" dirty="0"/>
                        <a:t>10</a:t>
                      </a:r>
                    </a:p>
                  </a:txBody>
                  <a:tcPr/>
                </a:tc>
                <a:tc>
                  <a:txBody>
                    <a:bodyPr/>
                    <a:lstStyle/>
                    <a:p>
                      <a:r>
                        <a:rPr lang="en-GB" sz="900" b="1" dirty="0"/>
                        <a:t>Sharing our practice</a:t>
                      </a:r>
                      <a:r>
                        <a:rPr lang="en-GB" sz="900" dirty="0"/>
                        <a:t> - No participants</a:t>
                      </a:r>
                    </a:p>
                  </a:txBody>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C1FB4DDA-52F9-4505-AC49-E4B662BA8E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7761" y="1183404"/>
            <a:ext cx="3780937" cy="5041250"/>
          </a:xfrm>
          <a:prstGeom prst="rect">
            <a:avLst/>
          </a:prstGeom>
        </p:spPr>
      </p:pic>
    </p:spTree>
    <p:extLst>
      <p:ext uri="{BB962C8B-B14F-4D97-AF65-F5344CB8AC3E}">
        <p14:creationId xmlns:p14="http://schemas.microsoft.com/office/powerpoint/2010/main" val="4152233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86869"/>
            <a:ext cx="8229600" cy="1143000"/>
          </a:xfrm>
        </p:spPr>
        <p:txBody>
          <a:bodyPr>
            <a:normAutofit/>
          </a:bodyPr>
          <a:lstStyle/>
          <a:p>
            <a:pPr algn="l"/>
            <a:r>
              <a:rPr lang="en-GB" b="1" dirty="0">
                <a:solidFill>
                  <a:srgbClr val="002060"/>
                </a:solidFill>
              </a:rPr>
              <a:t>Our big ideas</a:t>
            </a:r>
          </a:p>
        </p:txBody>
      </p:sp>
      <p:graphicFrame>
        <p:nvGraphicFramePr>
          <p:cNvPr id="4" name="Table 3"/>
          <p:cNvGraphicFramePr>
            <a:graphicFrameLocks noGrp="1"/>
          </p:cNvGraphicFramePr>
          <p:nvPr>
            <p:extLst>
              <p:ext uri="{D42A27DB-BD31-4B8C-83A1-F6EECF244321}">
                <p14:modId xmlns:p14="http://schemas.microsoft.com/office/powerpoint/2010/main" val="762754421"/>
              </p:ext>
            </p:extLst>
          </p:nvPr>
        </p:nvGraphicFramePr>
        <p:xfrm>
          <a:off x="467544" y="833474"/>
          <a:ext cx="8208912" cy="5948680"/>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872698">
                  <a:extLst>
                    <a:ext uri="{9D8B030D-6E8A-4147-A177-3AD203B41FA5}">
                      <a16:colId xmlns:a16="http://schemas.microsoft.com/office/drawing/2014/main" val="20002"/>
                    </a:ext>
                  </a:extLst>
                </a:gridCol>
                <a:gridCol w="3231758">
                  <a:extLst>
                    <a:ext uri="{9D8B030D-6E8A-4147-A177-3AD203B41FA5}">
                      <a16:colId xmlns:a16="http://schemas.microsoft.com/office/drawing/2014/main" val="20003"/>
                    </a:ext>
                  </a:extLst>
                </a:gridCol>
              </a:tblGrid>
              <a:tr h="370840">
                <a:tc>
                  <a:txBody>
                    <a:bodyPr/>
                    <a:lstStyle/>
                    <a:p>
                      <a:r>
                        <a:rPr lang="en-GB" dirty="0"/>
                        <a:t>Table</a:t>
                      </a:r>
                    </a:p>
                  </a:txBody>
                  <a:tcPr/>
                </a:tc>
                <a:tc>
                  <a:txBody>
                    <a:bodyPr/>
                    <a:lstStyle/>
                    <a:p>
                      <a:r>
                        <a:rPr lang="en-GB" dirty="0"/>
                        <a:t>Topic</a:t>
                      </a:r>
                    </a:p>
                  </a:txBody>
                  <a:tcPr/>
                </a:tc>
                <a:tc>
                  <a:txBody>
                    <a:bodyPr/>
                    <a:lstStyle/>
                    <a:p>
                      <a:r>
                        <a:rPr lang="en-GB" dirty="0"/>
                        <a:t>Table</a:t>
                      </a:r>
                    </a:p>
                  </a:txBody>
                  <a:tcPr/>
                </a:tc>
                <a:tc>
                  <a:txBody>
                    <a:bodyPr/>
                    <a:lstStyle/>
                    <a:p>
                      <a:r>
                        <a:rPr lang="en-GB" dirty="0"/>
                        <a:t>Topic</a:t>
                      </a:r>
                    </a:p>
                  </a:txBody>
                  <a:tcPr/>
                </a:tc>
                <a:extLst>
                  <a:ext uri="{0D108BD9-81ED-4DB2-BD59-A6C34878D82A}">
                    <a16:rowId xmlns:a16="http://schemas.microsoft.com/office/drawing/2014/main" val="10000"/>
                  </a:ext>
                </a:extLst>
              </a:tr>
              <a:tr h="370840">
                <a:tc>
                  <a:txBody>
                    <a:bodyPr/>
                    <a:lstStyle/>
                    <a:p>
                      <a:r>
                        <a:rPr lang="en-GB" sz="1200" dirty="0"/>
                        <a:t>1</a:t>
                      </a:r>
                    </a:p>
                  </a:txBody>
                  <a:tcPr/>
                </a:tc>
                <a:tc>
                  <a:txBody>
                    <a:bodyPr/>
                    <a:lstStyle/>
                    <a:p>
                      <a:r>
                        <a:rPr lang="en-GB" sz="1200" b="1" dirty="0"/>
                        <a:t>Inclusive culture, practical steps to make it happen:</a:t>
                      </a:r>
                    </a:p>
                    <a:p>
                      <a:endParaRPr lang="en-GB" sz="1200" dirty="0"/>
                    </a:p>
                    <a:p>
                      <a:pPr marL="171450" indent="-171450">
                        <a:buFont typeface="Arial" panose="020B0604020202020204" pitchFamily="34" charset="0"/>
                        <a:buChar char="•"/>
                      </a:pPr>
                      <a:r>
                        <a:rPr lang="en-GB" sz="1200" b="1" i="1" dirty="0">
                          <a:solidFill>
                            <a:srgbClr val="0070C0"/>
                          </a:solidFill>
                        </a:rPr>
                        <a:t>Reverse mentoring</a:t>
                      </a:r>
                    </a:p>
                  </a:txBody>
                  <a:tcPr/>
                </a:tc>
                <a:tc>
                  <a:txBody>
                    <a:bodyPr/>
                    <a:lstStyle/>
                    <a:p>
                      <a:r>
                        <a:rPr lang="en-GB" sz="1200" dirty="0"/>
                        <a:t>6</a:t>
                      </a:r>
                    </a:p>
                  </a:txBody>
                  <a:tcPr/>
                </a:tc>
                <a:tc>
                  <a:txBody>
                    <a:bodyPr/>
                    <a:lstStyle/>
                    <a:p>
                      <a:r>
                        <a:rPr lang="en-GB" sz="1200" b="1" dirty="0"/>
                        <a:t>How do we free up our people to do this work?</a:t>
                      </a:r>
                    </a:p>
                    <a:p>
                      <a:endParaRPr lang="en-GB" sz="1200" b="1" i="1" dirty="0">
                        <a:solidFill>
                          <a:srgbClr val="0070C0"/>
                        </a:solidFill>
                      </a:endParaRPr>
                    </a:p>
                    <a:p>
                      <a:pPr marL="171450" indent="-171450">
                        <a:buFont typeface="Arial" panose="020B0604020202020204" pitchFamily="34" charset="0"/>
                        <a:buChar char="•"/>
                      </a:pPr>
                      <a:r>
                        <a:rPr lang="en-GB" sz="1200" b="1" i="1" dirty="0">
                          <a:solidFill>
                            <a:srgbClr val="0070C0"/>
                          </a:solidFill>
                        </a:rPr>
                        <a:t>Get every CEO signed up to an approach that allows people to have time for each other. Understand that performance will have a hit.</a:t>
                      </a:r>
                    </a:p>
                  </a:txBody>
                  <a:tcPr/>
                </a:tc>
                <a:extLst>
                  <a:ext uri="{0D108BD9-81ED-4DB2-BD59-A6C34878D82A}">
                    <a16:rowId xmlns:a16="http://schemas.microsoft.com/office/drawing/2014/main" val="10001"/>
                  </a:ext>
                </a:extLst>
              </a:tr>
              <a:tr h="370840">
                <a:tc>
                  <a:txBody>
                    <a:bodyPr/>
                    <a:lstStyle/>
                    <a:p>
                      <a:r>
                        <a:rPr lang="en-GB" sz="1200" dirty="0"/>
                        <a:t>2</a:t>
                      </a:r>
                    </a:p>
                  </a:txBody>
                  <a:tcPr/>
                </a:tc>
                <a:tc>
                  <a:txBody>
                    <a:bodyPr/>
                    <a:lstStyle/>
                    <a:p>
                      <a:r>
                        <a:rPr lang="en-GB" sz="1200" b="1" dirty="0"/>
                        <a:t>Walking the walk across the organisation</a:t>
                      </a:r>
                    </a:p>
                    <a:p>
                      <a:endParaRPr lang="en-GB" sz="1200" dirty="0"/>
                    </a:p>
                    <a:p>
                      <a:pPr marL="171450" indent="-171450">
                        <a:buFont typeface="Arial" panose="020B0604020202020204" pitchFamily="34" charset="0"/>
                        <a:buChar char="•"/>
                      </a:pPr>
                      <a:r>
                        <a:rPr lang="en-GB" sz="1200" b="1" i="1" dirty="0">
                          <a:solidFill>
                            <a:srgbClr val="0070C0"/>
                          </a:solidFill>
                        </a:rPr>
                        <a:t>Link into themes – Reverse mentoring and shifting our language. </a:t>
                      </a:r>
                    </a:p>
                  </a:txBody>
                  <a:tcPr/>
                </a:tc>
                <a:tc>
                  <a:txBody>
                    <a:bodyPr/>
                    <a:lstStyle/>
                    <a:p>
                      <a:r>
                        <a:rPr lang="en-GB" sz="1200" dirty="0"/>
                        <a:t>7</a:t>
                      </a:r>
                    </a:p>
                  </a:txBody>
                  <a:tcPr/>
                </a:tc>
                <a:tc>
                  <a:txBody>
                    <a:bodyPr/>
                    <a:lstStyle/>
                    <a:p>
                      <a:r>
                        <a:rPr lang="en-GB" sz="1200" b="1" dirty="0"/>
                        <a:t>Moving from reprimand to a compassionate culture</a:t>
                      </a:r>
                    </a:p>
                    <a:p>
                      <a:endParaRPr lang="en-GB" sz="1200" dirty="0"/>
                    </a:p>
                    <a:p>
                      <a:pPr marL="171450" indent="-171450">
                        <a:buFont typeface="Arial" panose="020B0604020202020204" pitchFamily="34" charset="0"/>
                        <a:buChar char="•"/>
                      </a:pPr>
                      <a:r>
                        <a:rPr lang="en-GB" sz="1200" b="1" i="1" dirty="0">
                          <a:solidFill>
                            <a:srgbClr val="0070C0"/>
                          </a:solidFill>
                        </a:rPr>
                        <a:t>Develop a framework with principles of how the shift can be achieved in ambulance services.</a:t>
                      </a:r>
                    </a:p>
                  </a:txBody>
                  <a:tcPr/>
                </a:tc>
                <a:extLst>
                  <a:ext uri="{0D108BD9-81ED-4DB2-BD59-A6C34878D82A}">
                    <a16:rowId xmlns:a16="http://schemas.microsoft.com/office/drawing/2014/main" val="10002"/>
                  </a:ext>
                </a:extLst>
              </a:tr>
              <a:tr h="370840">
                <a:tc>
                  <a:txBody>
                    <a:bodyPr/>
                    <a:lstStyle/>
                    <a:p>
                      <a:r>
                        <a:rPr lang="en-GB" sz="1200" dirty="0"/>
                        <a:t>3</a:t>
                      </a:r>
                    </a:p>
                  </a:txBody>
                  <a:tcPr/>
                </a:tc>
                <a:tc>
                  <a:txBody>
                    <a:bodyPr/>
                    <a:lstStyle/>
                    <a:p>
                      <a:r>
                        <a:rPr lang="en-GB" sz="1200" b="1" dirty="0"/>
                        <a:t>Playing the long game – how to sustain culture change when we know it slow:</a:t>
                      </a:r>
                    </a:p>
                    <a:p>
                      <a:endParaRPr lang="en-GB" sz="1200" dirty="0"/>
                    </a:p>
                    <a:p>
                      <a:pPr marL="171450" indent="-171450">
                        <a:buFont typeface="Arial" panose="020B0604020202020204" pitchFamily="34" charset="0"/>
                        <a:buChar char="•"/>
                      </a:pPr>
                      <a:r>
                        <a:rPr lang="en-GB" sz="1200" b="1" i="1" dirty="0">
                          <a:solidFill>
                            <a:srgbClr val="0070C0"/>
                          </a:solidFill>
                        </a:rPr>
                        <a:t>Staff define the measures that are important to them and we use these to track our progress</a:t>
                      </a:r>
                    </a:p>
                  </a:txBody>
                  <a:tcPr/>
                </a:tc>
                <a:tc>
                  <a:txBody>
                    <a:bodyPr/>
                    <a:lstStyle/>
                    <a:p>
                      <a:r>
                        <a:rPr lang="en-GB" sz="1200" dirty="0"/>
                        <a:t>8</a:t>
                      </a:r>
                    </a:p>
                  </a:txBody>
                  <a:tcPr/>
                </a:tc>
                <a:tc>
                  <a:txBody>
                    <a:bodyPr/>
                    <a:lstStyle/>
                    <a:p>
                      <a:r>
                        <a:rPr lang="en-GB" sz="1200" b="1" dirty="0"/>
                        <a:t>Role modelling by senior leadership:</a:t>
                      </a:r>
                    </a:p>
                    <a:p>
                      <a:endParaRPr lang="en-GB" sz="1200" dirty="0"/>
                    </a:p>
                    <a:p>
                      <a:pPr marL="171450" indent="-171450">
                        <a:buFont typeface="Arial" panose="020B0604020202020204" pitchFamily="34" charset="0"/>
                        <a:buChar char="•"/>
                      </a:pPr>
                      <a:r>
                        <a:rPr lang="en-GB" sz="1200" b="1" i="1" dirty="0">
                          <a:solidFill>
                            <a:srgbClr val="0070C0"/>
                          </a:solidFill>
                        </a:rPr>
                        <a:t>Authentic and real commitment to deliver.</a:t>
                      </a:r>
                    </a:p>
                  </a:txBody>
                  <a:tcPr/>
                </a:tc>
                <a:extLst>
                  <a:ext uri="{0D108BD9-81ED-4DB2-BD59-A6C34878D82A}">
                    <a16:rowId xmlns:a16="http://schemas.microsoft.com/office/drawing/2014/main" val="10003"/>
                  </a:ext>
                </a:extLst>
              </a:tr>
              <a:tr h="370840">
                <a:tc>
                  <a:txBody>
                    <a:bodyPr/>
                    <a:lstStyle/>
                    <a:p>
                      <a:r>
                        <a:rPr lang="en-GB" sz="1200" dirty="0"/>
                        <a:t>4</a:t>
                      </a:r>
                    </a:p>
                  </a:txBody>
                  <a:tcPr/>
                </a:tc>
                <a:tc>
                  <a:txBody>
                    <a:bodyPr/>
                    <a:lstStyle/>
                    <a:p>
                      <a:r>
                        <a:rPr lang="en-GB" sz="1200" b="1" dirty="0"/>
                        <a:t>Leadership development – how to move to a different model:</a:t>
                      </a:r>
                    </a:p>
                    <a:p>
                      <a:endParaRPr lang="en-GB" sz="1200" dirty="0"/>
                    </a:p>
                    <a:p>
                      <a:pPr marL="171450" indent="-171450">
                        <a:buFont typeface="Arial" panose="020B0604020202020204" pitchFamily="34" charset="0"/>
                        <a:buChar char="•"/>
                      </a:pPr>
                      <a:r>
                        <a:rPr lang="en-GB" sz="1200" b="1" i="1" dirty="0">
                          <a:solidFill>
                            <a:srgbClr val="0070C0"/>
                          </a:solidFill>
                        </a:rPr>
                        <a:t>Develop a national model of CPD for ambulance leaders</a:t>
                      </a:r>
                    </a:p>
                  </a:txBody>
                  <a:tcPr/>
                </a:tc>
                <a:tc>
                  <a:txBody>
                    <a:bodyPr/>
                    <a:lstStyle/>
                    <a:p>
                      <a:r>
                        <a:rPr lang="en-GB" sz="1200" dirty="0"/>
                        <a:t>9</a:t>
                      </a:r>
                    </a:p>
                  </a:txBody>
                  <a:tcPr/>
                </a:tc>
                <a:tc>
                  <a:txBody>
                    <a:bodyPr/>
                    <a:lstStyle/>
                    <a:p>
                      <a:r>
                        <a:rPr lang="en-GB" sz="1200" b="1" dirty="0"/>
                        <a:t>Shifting our language:</a:t>
                      </a:r>
                    </a:p>
                    <a:p>
                      <a:endParaRPr lang="en-GB" sz="1200" b="1" dirty="0"/>
                    </a:p>
                    <a:p>
                      <a:pPr marL="171450" indent="-171450">
                        <a:buFont typeface="Arial" panose="020B0604020202020204" pitchFamily="34" charset="0"/>
                        <a:buChar char="•"/>
                      </a:pPr>
                      <a:r>
                        <a:rPr lang="en-GB" sz="1200" b="1" i="1" dirty="0">
                          <a:solidFill>
                            <a:srgbClr val="0070C0"/>
                          </a:solidFill>
                        </a:rPr>
                        <a:t>Encourage managers to take the power they have and equip them to change their language. Ensure that they are supported through both formal training and by tacit support from all senior leaders. </a:t>
                      </a:r>
                    </a:p>
                  </a:txBody>
                  <a:tcPr/>
                </a:tc>
                <a:extLst>
                  <a:ext uri="{0D108BD9-81ED-4DB2-BD59-A6C34878D82A}">
                    <a16:rowId xmlns:a16="http://schemas.microsoft.com/office/drawing/2014/main" val="10004"/>
                  </a:ext>
                </a:extLst>
              </a:tr>
              <a:tr h="370840">
                <a:tc>
                  <a:txBody>
                    <a:bodyPr/>
                    <a:lstStyle/>
                    <a:p>
                      <a:r>
                        <a:rPr lang="en-GB" sz="1200" dirty="0"/>
                        <a:t>5</a:t>
                      </a:r>
                    </a:p>
                  </a:txBody>
                  <a:tcPr/>
                </a:tc>
                <a:tc>
                  <a:txBody>
                    <a:bodyPr/>
                    <a:lstStyle/>
                    <a:p>
                      <a:r>
                        <a:rPr lang="en-GB" sz="1200" b="1" dirty="0"/>
                        <a:t>Moving on from performance and targets:</a:t>
                      </a:r>
                    </a:p>
                    <a:p>
                      <a:endParaRPr lang="en-GB" sz="1200" dirty="0"/>
                    </a:p>
                    <a:p>
                      <a:pPr marL="171450" indent="-171450">
                        <a:buFont typeface="Arial" panose="020B0604020202020204" pitchFamily="34" charset="0"/>
                        <a:buChar char="•"/>
                      </a:pPr>
                      <a:r>
                        <a:rPr lang="en-GB" sz="1200" b="1" i="1" dirty="0">
                          <a:solidFill>
                            <a:srgbClr val="0070C0"/>
                          </a:solidFill>
                        </a:rPr>
                        <a:t>Be led from the top and ensure that it is linked into the change in language.</a:t>
                      </a:r>
                    </a:p>
                  </a:txBody>
                  <a:tcPr/>
                </a:tc>
                <a:tc>
                  <a:txBody>
                    <a:bodyPr/>
                    <a:lstStyle/>
                    <a:p>
                      <a:r>
                        <a:rPr lang="en-GB" sz="1200" dirty="0"/>
                        <a:t>10</a:t>
                      </a:r>
                    </a:p>
                  </a:txBody>
                  <a:tcPr/>
                </a:tc>
                <a:tc>
                  <a:txBody>
                    <a:bodyPr/>
                    <a:lstStyle/>
                    <a:p>
                      <a:r>
                        <a:rPr lang="en-GB" sz="1200" b="1" dirty="0"/>
                        <a:t>Sharing our practice</a:t>
                      </a:r>
                      <a:r>
                        <a:rPr lang="en-GB" sz="1200" dirty="0"/>
                        <a:t> - No table work completed.</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583959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ctr">
        <a:normAutofit/>
      </a:bodyPr>
      <a:lstStyle>
        <a:defPPr>
          <a:defRPr sz="1200" b="0" dirty="0" smtClean="0">
            <a:solidFill>
              <a:srgbClr val="0072C6"/>
            </a:solidFill>
          </a:defRPr>
        </a:defPPr>
      </a:lstStyle>
    </a:txDef>
  </a:objectDefaults>
  <a:extraClrSchemeLst/>
</a:theme>
</file>

<file path=ppt/theme/theme11.xml><?xml version="1.0" encoding="utf-8"?>
<a:theme xmlns:a="http://schemas.openxmlformats.org/drawingml/2006/main" name="10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ctr">
        <a:normAutofit/>
      </a:bodyPr>
      <a:lstStyle>
        <a:defPPr>
          <a:defRPr sz="1200" b="0" dirty="0" smtClean="0">
            <a:solidFill>
              <a:srgbClr val="0072C6"/>
            </a:solidFill>
          </a:defRPr>
        </a:defPPr>
      </a:lstStyle>
    </a:tx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atWe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YAS Colour Palette">
      <a:dk1>
        <a:sysClr val="windowText" lastClr="000000"/>
      </a:dk1>
      <a:lt1>
        <a:sysClr val="window" lastClr="FFFFFF"/>
      </a:lt1>
      <a:dk2>
        <a:srgbClr val="768692"/>
      </a:dk2>
      <a:lt2>
        <a:srgbClr val="E8EDEE"/>
      </a:lt2>
      <a:accent1>
        <a:srgbClr val="005EB8"/>
      </a:accent1>
      <a:accent2>
        <a:srgbClr val="41B6E6"/>
      </a:accent2>
      <a:accent3>
        <a:srgbClr val="78BE20"/>
      </a:accent3>
      <a:accent4>
        <a:srgbClr val="FFB81C"/>
      </a:accent4>
      <a:accent5>
        <a:srgbClr val="00A499"/>
      </a:accent5>
      <a:accent6>
        <a:srgbClr val="006747"/>
      </a:accent6>
      <a:hlink>
        <a:srgbClr val="005EB8"/>
      </a:hlink>
      <a:folHlink>
        <a:srgbClr val="41B6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 cmpd="sng">
          <a:solidFill>
            <a:srgbClr val="C3D7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665161A-3876-43D5-9861-77B02A8EDCD6}" vid="{25325F6B-D7CD-464E-ABB8-6DADD48FCBA3}"/>
    </a:ext>
  </a:extLst>
</a:theme>
</file>

<file path=ppt/theme/theme8.xml><?xml version="1.0" encoding="utf-8"?>
<a:theme xmlns:a="http://schemas.openxmlformats.org/drawingml/2006/main" name="1920">
  <a:themeElements>
    <a:clrScheme name="Remarkable People">
      <a:dk1>
        <a:sysClr val="windowText" lastClr="000000"/>
      </a:dk1>
      <a:lt1>
        <a:sysClr val="window" lastClr="FFFFFF"/>
      </a:lt1>
      <a:dk2>
        <a:srgbClr val="1F497D"/>
      </a:dk2>
      <a:lt2>
        <a:srgbClr val="EEECE1"/>
      </a:lt2>
      <a:accent1>
        <a:srgbClr val="14B795"/>
      </a:accent1>
      <a:accent2>
        <a:srgbClr val="475F6C"/>
      </a:accent2>
      <a:accent3>
        <a:srgbClr val="FADA58"/>
      </a:accent3>
      <a:accent4>
        <a:srgbClr val="195DA9"/>
      </a:accent4>
      <a:accent5>
        <a:srgbClr val="D05046"/>
      </a:accent5>
      <a:accent6>
        <a:srgbClr val="BABABA"/>
      </a:accent6>
      <a:hlink>
        <a:srgbClr val="474A73"/>
      </a:hlink>
      <a:folHlink>
        <a:srgbClr val="C8759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ctr">
        <a:normAutofit/>
      </a:bodyPr>
      <a:lstStyle>
        <a:defPPr>
          <a:defRPr sz="1200" b="0" dirty="0" smtClean="0">
            <a:solidFill>
              <a:srgbClr val="0072C6"/>
            </a:soli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7562</Words>
  <Application>Microsoft Office PowerPoint</Application>
  <PresentationFormat>On-screen Show (4:3)</PresentationFormat>
  <Paragraphs>845</Paragraphs>
  <Slides>107</Slides>
  <Notes>53</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107</vt:i4>
      </vt:variant>
    </vt:vector>
  </HeadingPairs>
  <TitlesOfParts>
    <vt:vector size="134" baseType="lpstr">
      <vt:lpstr>American Typewriter</vt:lpstr>
      <vt:lpstr>Arial</vt:lpstr>
      <vt:lpstr>Ayuthaya</vt:lpstr>
      <vt:lpstr>Britannic Bold</vt:lpstr>
      <vt:lpstr>Calibri</vt:lpstr>
      <vt:lpstr>Calibri Light</vt:lpstr>
      <vt:lpstr>Century Gothic</vt:lpstr>
      <vt:lpstr>Courier New</vt:lpstr>
      <vt:lpstr>Curlz MT</vt:lpstr>
      <vt:lpstr>Futura Medium</vt:lpstr>
      <vt:lpstr>Helvetica Neue</vt:lpstr>
      <vt:lpstr>Lucida Sans</vt:lpstr>
      <vt:lpstr>Verdana</vt:lpstr>
      <vt:lpstr>1_Office Theme</vt:lpstr>
      <vt:lpstr>5_Office Theme</vt:lpstr>
      <vt:lpstr>2_Office Theme</vt:lpstr>
      <vt:lpstr>WhatWeDo</vt:lpstr>
      <vt:lpstr>Custom Design</vt:lpstr>
      <vt:lpstr>4_Office Theme</vt:lpstr>
      <vt:lpstr>Office Theme</vt:lpstr>
      <vt:lpstr>1920</vt:lpstr>
      <vt:lpstr>8_Office Theme</vt:lpstr>
      <vt:lpstr>9_Office Theme</vt:lpstr>
      <vt:lpstr>10_Office Theme</vt:lpstr>
      <vt:lpstr>7_Office Theme</vt:lpstr>
      <vt:lpstr>11_Office Theme</vt:lpstr>
      <vt:lpstr>Blank</vt:lpstr>
      <vt:lpstr>Culture and Leadership Network for Ambulance Services  Culture Conference 2020</vt:lpstr>
      <vt:lpstr>The purpose of this report</vt:lpstr>
      <vt:lpstr>PowerPoint Presentation</vt:lpstr>
      <vt:lpstr>PowerPoint Presentation</vt:lpstr>
      <vt:lpstr>PowerPoint Presentation</vt:lpstr>
      <vt:lpstr>PowerPoint Presentation</vt:lpstr>
      <vt:lpstr>PowerPoint Presentation</vt:lpstr>
      <vt:lpstr>Concept for today</vt:lpstr>
      <vt:lpstr>Background</vt:lpstr>
      <vt:lpstr>Organisation </vt:lpstr>
      <vt:lpstr>From AACE’s  Strategic Priorities</vt:lpstr>
      <vt:lpstr>Carter recommendations</vt:lpstr>
      <vt:lpstr>Purpose of CALNAS</vt:lpstr>
      <vt:lpstr>Next Steps</vt:lpstr>
      <vt:lpstr>PowerPoint Presentation</vt:lpstr>
      <vt:lpstr>PowerPoint Presentation</vt:lpstr>
      <vt:lpstr>Our morning sessions</vt:lpstr>
      <vt:lpstr>CALNAS Conference January 2020 London</vt:lpstr>
      <vt:lpstr>Sharing stories</vt:lpstr>
      <vt:lpstr> Sharing our story</vt:lpstr>
      <vt:lpstr>In the beginning…</vt:lpstr>
      <vt:lpstr>Our film…growing a compassionate culture</vt:lpstr>
      <vt:lpstr>‘Bringing Our Values to Life’</vt:lpstr>
      <vt:lpstr>‘Bringing Our Values to Life’</vt:lpstr>
      <vt:lpstr>PowerPoint Presentation</vt:lpstr>
      <vt:lpstr>Results Indicator  Staff Survey Results: Positive trajectory</vt:lpstr>
      <vt:lpstr>Sickness Absence %</vt:lpstr>
      <vt:lpstr>Culture change doesn’t stop </vt:lpstr>
      <vt:lpstr>Interactive Session Space</vt:lpstr>
      <vt:lpstr>PowerPoint Presentation</vt:lpstr>
      <vt:lpstr>PowerPoint Presentation</vt:lpstr>
      <vt:lpstr>PowerPoint Presentation</vt:lpstr>
      <vt:lpstr>PowerPoint Presentation</vt:lpstr>
      <vt:lpstr>PowerPoint Presentation</vt:lpstr>
      <vt:lpstr>PowerPoint Presentation</vt:lpstr>
      <vt:lpstr>Retribution</vt:lpstr>
      <vt:lpstr>Goals of restoration</vt:lpstr>
      <vt:lpstr>NHS Context  - Patient Safety Strategy &amp; Interim NHS People Plan </vt:lpstr>
      <vt:lpstr>One NHS Reality   Amin Abdullah</vt:lpstr>
      <vt:lpstr>PowerPoint Presentation</vt:lpstr>
      <vt:lpstr>PowerPoint Presentation</vt:lpstr>
      <vt:lpstr>PowerPoint Presentation</vt:lpstr>
      <vt:lpstr>Disciplinary and Suspension Data</vt:lpstr>
      <vt:lpstr>PowerPoint Presentation</vt:lpstr>
      <vt:lpstr>PowerPoint Presentation</vt:lpstr>
      <vt:lpstr>PowerPoint Presentation</vt:lpstr>
      <vt:lpstr>PowerPoint Presentation</vt:lpstr>
      <vt:lpstr>Value Creation 2018 Breakthroughs 2018 Staff Survey Results – Safety Culture Overall staff culture theme 6.9 against an national average of 6.8</vt:lpstr>
      <vt:lpstr>PowerPoint Presentation</vt:lpstr>
      <vt:lpstr>CQC Inspection Results</vt:lpstr>
      <vt:lpstr>PowerPoint Presentation</vt:lpstr>
      <vt:lpstr>PowerPoint Presentation</vt:lpstr>
      <vt:lpstr>PowerPoint Presentation</vt:lpstr>
      <vt:lpstr>What’s your business case?</vt:lpstr>
      <vt:lpstr>Learning review following a homicide</vt:lpstr>
      <vt:lpstr>  Just and Learning Culture Respect &amp; Civility Work Stream  </vt:lpstr>
      <vt:lpstr>PowerPoint Presentation</vt:lpstr>
      <vt:lpstr>Description of harm in claims 2014-2019; NHS Resolution</vt:lpstr>
      <vt:lpstr>PowerPoint Presentation</vt:lpstr>
      <vt:lpstr>PowerPoint Presentation</vt:lpstr>
      <vt:lpstr>Challenging behaviour and mind-sets; empowering our people #IWillSpeakUp </vt:lpstr>
      <vt:lpstr> Respect and Civility Jigsaw</vt:lpstr>
      <vt:lpstr>PowerPoint Presentation</vt:lpstr>
      <vt:lpstr>PowerPoint Presentation</vt:lpstr>
      <vt:lpstr>Module 1 - A New Way of Caring https://www.merseycare.nhs.uk/justandlearning/story_html5.html?lms=1</vt:lpstr>
      <vt:lpstr>Impact of the programme</vt:lpstr>
      <vt:lpstr>PowerPoint Presentation</vt:lpstr>
      <vt:lpstr>PowerPoint Presentation</vt:lpstr>
      <vt:lpstr>Tea time  Please be back by 11:50</vt:lpstr>
      <vt:lpstr>PowerPoint Presentation</vt:lpstr>
      <vt:lpstr>PowerPoint Presentation</vt:lpstr>
      <vt:lpstr>PowerPoint Presentation</vt:lpstr>
      <vt:lpstr>PowerPoint Presentation</vt:lpstr>
      <vt:lpstr>Where we started 2014/2015</vt:lpstr>
      <vt:lpstr> </vt:lpstr>
      <vt:lpstr>Establish a baseline culture Barrett survey 2014/15 </vt:lpstr>
      <vt:lpstr>In five words, how would your staff describe the current culture?</vt:lpstr>
      <vt:lpstr>Initial Action</vt:lpstr>
      <vt:lpstr>Set clear vision and values</vt:lpstr>
      <vt:lpstr>Embed the values</vt:lpstr>
      <vt:lpstr>Encourage reporting</vt:lpstr>
      <vt:lpstr>Focus on leadership and employment framework</vt:lpstr>
      <vt:lpstr>PowerPoint Presentation</vt:lpstr>
      <vt:lpstr>PowerPoint Presentation</vt:lpstr>
      <vt:lpstr>Adopt a clear measurement –  Staff engagement </vt:lpstr>
      <vt:lpstr>Cultural assessment –  Barrett Survey 2017 </vt:lpstr>
      <vt:lpstr>PowerPoint Presentation</vt:lpstr>
      <vt:lpstr>CQC  report 2015 </vt:lpstr>
      <vt:lpstr>PowerPoint Presentation</vt:lpstr>
      <vt:lpstr>PowerPoint Presentation</vt:lpstr>
      <vt:lpstr>PowerPoint Presentation</vt:lpstr>
      <vt:lpstr>PowerPoint Presentation</vt:lpstr>
      <vt:lpstr>Task for the room : create an agenda for the afternoon</vt:lpstr>
      <vt:lpstr>Our afternoon session</vt:lpstr>
      <vt:lpstr>Moving to unconference</vt:lpstr>
      <vt:lpstr>Our topics</vt:lpstr>
      <vt:lpstr>Our feedback from the unconference</vt:lpstr>
      <vt:lpstr>Our feedback from the unconference</vt:lpstr>
      <vt:lpstr>Our big ideas</vt:lpstr>
      <vt:lpstr> Moving to Actions – Kathryn asked that people re-group into their ‘real world’ teams to give thought to:  What’s needed as a team or organisation?  What’s needed at a national level?     </vt:lpstr>
      <vt:lpstr>PowerPoint Presentation</vt:lpstr>
      <vt:lpstr>Snowstorm</vt:lpstr>
      <vt:lpstr>Final Reflections</vt:lpstr>
      <vt:lpstr>Next steps – Claus Madsen – Chair of CALNAS</vt:lpstr>
      <vt:lpstr>                                      Appendix 1 – Unconference Outcomes </vt:lpstr>
      <vt:lpstr>                                      Appendix 1(a) – Unconference Outcomes </vt:lpstr>
      <vt:lpstr>                                      Appendix 1(b) – Unconference Outcomes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2020-01-21T11:57:55Z</dcterms:created>
  <dcterms:modified xsi:type="dcterms:W3CDTF">2020-02-18T13:02:03Z</dcterms:modified>
</cp:coreProperties>
</file>